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3" r:id="rId2"/>
    <p:sldId id="278" r:id="rId3"/>
    <p:sldId id="284" r:id="rId4"/>
    <p:sldId id="279" r:id="rId5"/>
    <p:sldId id="281" r:id="rId6"/>
    <p:sldId id="282" r:id="rId7"/>
    <p:sldId id="286" r:id="rId8"/>
    <p:sldId id="280" r:id="rId9"/>
    <p:sldId id="287" r:id="rId10"/>
    <p:sldId id="285"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881" autoAdjust="0"/>
  </p:normalViewPr>
  <p:slideViewPr>
    <p:cSldViewPr>
      <p:cViewPr varScale="1">
        <p:scale>
          <a:sx n="116" d="100"/>
          <a:sy n="116" d="100"/>
        </p:scale>
        <p:origin x="120" y="198"/>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2/25/2019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a:t>Click to edit Master title style</a:t>
            </a:r>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78D6DB-6798-42D2-B9AD-FC6F1C72FC30}"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atin typeface="Century Gothic" panose="020B0502020202020204" pitchFamily="34" charset="0"/>
              </a:defRPr>
            </a:lvl1pPr>
          </a:lstStyle>
          <a:p>
            <a:r>
              <a:rPr lang="en-US"/>
              <a:t>Click to edit Master title style</a:t>
            </a:r>
          </a:p>
        </p:txBody>
      </p:sp>
      <p:sp>
        <p:nvSpPr>
          <p:cNvPr id="3" name="Content Placeholder 2"/>
          <p:cNvSpPr>
            <a:spLocks noGrp="1"/>
          </p:cNvSpPr>
          <p:nvPr>
            <p:ph idx="1"/>
          </p:nvPr>
        </p:nvSpPr>
        <p:spPr>
          <a:xfrm>
            <a:off x="4765492" y="273052"/>
            <a:ext cx="6813892" cy="5853113"/>
          </a:xfrm>
        </p:spPr>
        <p:txBody>
          <a:bodyPr/>
          <a:lstStyle>
            <a:lvl1pPr>
              <a:defRPr sz="4300">
                <a:latin typeface="Century Gothic" panose="020B0502020202020204" pitchFamily="34" charset="0"/>
              </a:defRPr>
            </a:lvl1pPr>
            <a:lvl2pPr>
              <a:defRPr sz="3700">
                <a:latin typeface="Century Gothic" panose="020B0502020202020204" pitchFamily="34" charset="0"/>
              </a:defRPr>
            </a:lvl2pPr>
            <a:lvl3pPr>
              <a:defRPr sz="3200">
                <a:latin typeface="Century Gothic" panose="020B0502020202020204" pitchFamily="34" charset="0"/>
              </a:defRPr>
            </a:lvl3pPr>
            <a:lvl4pPr>
              <a:defRPr sz="2700">
                <a:latin typeface="Century Gothic" panose="020B0502020202020204" pitchFamily="34" charset="0"/>
              </a:defRPr>
            </a:lvl4pPr>
            <a:lvl5pPr>
              <a:defRPr sz="2700">
                <a:latin typeface="Century Gothic" panose="020B0502020202020204" pitchFamily="34" charset="0"/>
              </a:defRPr>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atin typeface="Century Gothic" panose="020B0502020202020204" pitchFamily="34" charset="0"/>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Century Gothic" panose="020B0502020202020204" pitchFamily="34" charset="0"/>
              </a:defRPr>
            </a:lvl1pPr>
          </a:lstStyle>
          <a:p>
            <a:fld id="{425404F2-BE9A-4460-8815-8F645183555F}" type="datetimeFigureOut">
              <a:rPr lang="en-US" smtClean="0"/>
              <a:pPr/>
              <a:t>2/25/2019</a:t>
            </a:fld>
            <a:endParaRPr lang="en-US"/>
          </a:p>
        </p:txBody>
      </p:sp>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Century Gothic" panose="020B0502020202020204" pitchFamily="34" charset="0"/>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atin typeface="Century Gothic" panose="020B0502020202020204" pitchFamily="34" charset="0"/>
              </a:defRPr>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atin typeface="Century Gothic" panose="020B0502020202020204" pitchFamily="34" charset="0"/>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atin typeface="Century Gothic" panose="020B0502020202020204" pitchFamily="34" charset="0"/>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2/25/2019</a:t>
            </a:fld>
            <a:endParaRPr lang="en-US"/>
          </a:p>
        </p:txBody>
      </p:sp>
      <p:sp>
        <p:nvSpPr>
          <p:cNvPr id="6" name="Footer Placeholder 5"/>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7" name="Slide Number Placeholder 6"/>
          <p:cNvSpPr>
            <a:spLocks noGrp="1"/>
          </p:cNvSpPr>
          <p:nvPr>
            <p:ph type="sldNum" sz="quarter" idx="12"/>
          </p:nvPr>
        </p:nvSpPr>
        <p:spPr/>
        <p:txBody>
          <a:bodyPr/>
          <a:lstStyle>
            <a:lvl1pPr>
              <a:defRPr>
                <a:latin typeface="Century Gothic" panose="020B0502020202020204" pitchFamily="34" charset="0"/>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Century Gothic" panose="020B0502020202020204" pitchFamily="34" charset="0"/>
              </a:defRPr>
            </a:lvl1pPr>
          </a:lstStyle>
          <a:p>
            <a:fld id="{425404F2-BE9A-4460-8815-8F645183555F}" type="datetimeFigureOut">
              <a:rPr lang="en-US" smtClean="0"/>
              <a:pPr/>
              <a:t>2/25/2019</a:t>
            </a:fld>
            <a:endParaRPr lang="en-US"/>
          </a:p>
        </p:txBody>
      </p:sp>
      <p:sp>
        <p:nvSpPr>
          <p:cNvPr id="5" name="Footer Placeholder 4"/>
          <p:cNvSpPr>
            <a:spLocks noGrp="1"/>
          </p:cNvSpPr>
          <p:nvPr>
            <p:ph type="ftr" sz="quarter" idx="11"/>
          </p:nvPr>
        </p:nvSpPr>
        <p:spPr/>
        <p:txBody>
          <a:bodyPr/>
          <a:lstStyle>
            <a:lvl1pPr>
              <a:defRPr>
                <a:latin typeface="Century Gothic" panose="020B0502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Century Gothic" panose="020B0502020202020204" pitchFamily="34" charset="0"/>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5404F2-BE9A-4460-8815-8F645183555F}"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2/25/2019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5404F2-BE9A-4460-8815-8F645183555F}" type="datetimeFigureOut">
              <a:rPr lang="en-US" smtClean="0"/>
              <a:pPr/>
              <a:t>2/25/2019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5404F2-BE9A-4460-8815-8F645183555F}" type="datetimeFigureOut">
              <a:rPr lang="en-US" smtClean="0"/>
              <a:pPr/>
              <a:t>2/25/2019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2/25/2019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2/25/2019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
        <p:nvSpPr>
          <p:cNvPr id="5" name="Flowchart: Document 4"/>
          <p:cNvSpPr/>
          <p:nvPr userDrawn="1"/>
        </p:nvSpPr>
        <p:spPr>
          <a:xfrm rot="16200000">
            <a:off x="-3116475" y="3116477"/>
            <a:ext cx="6866880" cy="633926"/>
          </a:xfrm>
          <a:prstGeom prst="flowChartDocument">
            <a:avLst/>
          </a:prstGeom>
          <a:solidFill>
            <a:srgbClr val="DE10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DE1010"/>
              </a:solidFill>
            </a:endParaRPr>
          </a:p>
        </p:txBody>
      </p:sp>
    </p:spTree>
    <p:extLst>
      <p:ext uri="{BB962C8B-B14F-4D97-AF65-F5344CB8AC3E}">
        <p14:creationId xmlns:p14="http://schemas.microsoft.com/office/powerpoint/2010/main" val="1681249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a:t>Click to edit Master title style</a:t>
            </a:r>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2/25/2019</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62" r:id="rId8"/>
    <p:sldLayoutId id="2147483655" r:id="rId9"/>
    <p:sldLayoutId id="2147483656" r:id="rId10"/>
    <p:sldLayoutId id="2147483657" r:id="rId11"/>
    <p:sldLayoutId id="2147483658" r:id="rId12"/>
    <p:sldLayoutId id="2147483659" r:id="rId13"/>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5.wdp"/><Relationship Id="rId18" Type="http://schemas.openxmlformats.org/officeDocument/2006/relationships/image" Target="../media/image12.png"/><Relationship Id="rId3" Type="http://schemas.openxmlformats.org/officeDocument/2006/relationships/image" Target="../media/image3.png"/><Relationship Id="rId7" Type="http://schemas.microsoft.com/office/2007/relationships/hdphoto" Target="../media/hdphoto2.wdp"/><Relationship Id="rId12" Type="http://schemas.openxmlformats.org/officeDocument/2006/relationships/image" Target="../media/image8.png"/><Relationship Id="rId17" Type="http://schemas.microsoft.com/office/2007/relationships/hdphoto" Target="../media/hdphoto6.wdp"/><Relationship Id="rId2" Type="http://schemas.openxmlformats.org/officeDocument/2006/relationships/image" Target="../media/image2.png"/><Relationship Id="rId16" Type="http://schemas.openxmlformats.org/officeDocument/2006/relationships/image" Target="../media/image11.png"/><Relationship Id="rId20" Type="http://schemas.microsoft.com/office/2007/relationships/hdphoto" Target="../media/hdphoto7.wdp"/><Relationship Id="rId1" Type="http://schemas.openxmlformats.org/officeDocument/2006/relationships/slideLayout" Target="../slideLayouts/slideLayout9.xml"/><Relationship Id="rId6" Type="http://schemas.openxmlformats.org/officeDocument/2006/relationships/image" Target="../media/image5.png"/><Relationship Id="rId11" Type="http://schemas.microsoft.com/office/2007/relationships/hdphoto" Target="../media/hdphoto4.wdp"/><Relationship Id="rId5" Type="http://schemas.microsoft.com/office/2007/relationships/hdphoto" Target="../media/hdphoto1.wdp"/><Relationship Id="rId15" Type="http://schemas.openxmlformats.org/officeDocument/2006/relationships/image" Target="../media/image10.png"/><Relationship Id="rId10" Type="http://schemas.openxmlformats.org/officeDocument/2006/relationships/image" Target="../media/image7.png"/><Relationship Id="rId19" Type="http://schemas.openxmlformats.org/officeDocument/2006/relationships/image" Target="../media/image13.png"/><Relationship Id="rId4" Type="http://schemas.openxmlformats.org/officeDocument/2006/relationships/image" Target="../media/image4.png"/><Relationship Id="rId9" Type="http://schemas.microsoft.com/office/2007/relationships/hdphoto" Target="../media/hdphoto3.wdp"/><Relationship Id="rId14"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microsoft.com/office/2007/relationships/hdphoto" Target="../media/hdphoto10.wdp"/><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9.xml"/><Relationship Id="rId6" Type="http://schemas.microsoft.com/office/2007/relationships/hdphoto" Target="../media/hdphoto9.wdp"/><Relationship Id="rId5" Type="http://schemas.openxmlformats.org/officeDocument/2006/relationships/image" Target="../media/image15.png"/><Relationship Id="rId10" Type="http://schemas.microsoft.com/office/2007/relationships/hdphoto" Target="../media/hdphoto11.wdp"/><Relationship Id="rId4" Type="http://schemas.microsoft.com/office/2007/relationships/hdphoto" Target="../media/hdphoto8.wdp"/><Relationship Id="rId9" Type="http://schemas.openxmlformats.org/officeDocument/2006/relationships/image" Target="../media/image1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9.xml"/><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3" Type="http://schemas.microsoft.com/office/2007/relationships/hdphoto" Target="../media/hdphoto8.wdp"/><Relationship Id="rId7" Type="http://schemas.microsoft.com/office/2007/relationships/hdphoto" Target="../media/hdphoto11.wdp"/><Relationship Id="rId2" Type="http://schemas.openxmlformats.org/officeDocument/2006/relationships/image" Target="../media/image14.png"/><Relationship Id="rId1" Type="http://schemas.openxmlformats.org/officeDocument/2006/relationships/slideLayout" Target="../slideLayouts/slideLayout9.xml"/><Relationship Id="rId6" Type="http://schemas.openxmlformats.org/officeDocument/2006/relationships/image" Target="../media/image17.png"/><Relationship Id="rId5" Type="http://schemas.microsoft.com/office/2007/relationships/hdphoto" Target="../media/hdphoto10.wdp"/><Relationship Id="rId4" Type="http://schemas.openxmlformats.org/officeDocument/2006/relationships/image" Target="../media/image16.png"/><Relationship Id="rId9" Type="http://schemas.microsoft.com/office/2007/relationships/hdphoto" Target="../media/hdphoto1.wdp"/></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0009" y="2289066"/>
            <a:ext cx="7800867" cy="707886"/>
          </a:xfrm>
          <a:prstGeom prst="rect">
            <a:avLst/>
          </a:prstGeom>
          <a:noFill/>
        </p:spPr>
        <p:txBody>
          <a:bodyPr wrap="square" rtlCol="0">
            <a:spAutoFit/>
          </a:bodyPr>
          <a:lstStyle/>
          <a:p>
            <a:pPr algn="ctr"/>
            <a:r>
              <a:rPr lang="en-GB" sz="4000" b="1" dirty="0" smtClean="0">
                <a:solidFill>
                  <a:schemeClr val="tx1">
                    <a:lumMod val="65000"/>
                    <a:lumOff val="35000"/>
                  </a:schemeClr>
                </a:solidFill>
                <a:effectLst>
                  <a:outerShdw blurRad="38100" dist="38100" dir="2700000" algn="tl">
                    <a:srgbClr val="000000">
                      <a:alpha val="43137"/>
                    </a:srgbClr>
                  </a:outerShdw>
                </a:effectLst>
                <a:latin typeface="Century Gothic" pitchFamily="34" charset="0"/>
              </a:rPr>
              <a:t>LNP Annual Forum</a:t>
            </a:r>
            <a:endParaRPr lang="en-GB" sz="4000" b="1" dirty="0" smtClean="0">
              <a:solidFill>
                <a:schemeClr val="tx1">
                  <a:lumMod val="65000"/>
                  <a:lumOff val="35000"/>
                </a:schemeClr>
              </a:solidFill>
              <a:effectLst>
                <a:outerShdw blurRad="38100" dist="38100" dir="2700000" algn="tl">
                  <a:srgbClr val="000000">
                    <a:alpha val="43137"/>
                  </a:srgbClr>
                </a:outerShdw>
              </a:effectLst>
              <a:latin typeface="Century Gothic" pitchFamily="34" charset="0"/>
            </a:endParaRPr>
          </a:p>
        </p:txBody>
      </p:sp>
      <p:pic>
        <p:nvPicPr>
          <p:cNvPr id="3" name="Picture 2" descr="\\bournemouth.ac.uk\data\staff\home\anaidoo\Profile\Desktop\DorsetLEP_RedYellowBlack-1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49691" y="260648"/>
            <a:ext cx="2642370" cy="75097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91639" y="3789045"/>
            <a:ext cx="6447486" cy="1815882"/>
          </a:xfrm>
          <a:prstGeom prst="rect">
            <a:avLst/>
          </a:prstGeom>
          <a:noFill/>
        </p:spPr>
        <p:txBody>
          <a:bodyPr wrap="square" rtlCol="0">
            <a:spAutoFit/>
          </a:bodyPr>
          <a:lstStyle/>
          <a:p>
            <a:pPr algn="ctr"/>
            <a:r>
              <a:rPr lang="en-GB" sz="2800" b="1" dirty="0" smtClean="0">
                <a:solidFill>
                  <a:schemeClr val="tx1">
                    <a:lumMod val="65000"/>
                    <a:lumOff val="35000"/>
                  </a:schemeClr>
                </a:solidFill>
                <a:latin typeface="Century Gothic" pitchFamily="34" charset="0"/>
              </a:rPr>
              <a:t>Luke Rake</a:t>
            </a:r>
            <a:endParaRPr lang="en-GB" sz="2800" b="1" dirty="0" smtClean="0">
              <a:solidFill>
                <a:schemeClr val="tx1">
                  <a:lumMod val="65000"/>
                  <a:lumOff val="35000"/>
                </a:schemeClr>
              </a:solidFill>
              <a:latin typeface="Century Gothic" pitchFamily="34" charset="0"/>
            </a:endParaRPr>
          </a:p>
          <a:p>
            <a:pPr algn="ctr"/>
            <a:r>
              <a:rPr lang="en-GB" sz="2800" b="1" dirty="0" smtClean="0">
                <a:solidFill>
                  <a:schemeClr val="tx1">
                    <a:lumMod val="65000"/>
                    <a:lumOff val="35000"/>
                  </a:schemeClr>
                </a:solidFill>
                <a:latin typeface="Century Gothic" pitchFamily="34" charset="0"/>
              </a:rPr>
              <a:t>Kingston Maurward College and Dorset LEP</a:t>
            </a:r>
          </a:p>
          <a:p>
            <a:pPr algn="ctr"/>
            <a:r>
              <a:rPr lang="en-GB" sz="2800" b="1" dirty="0" smtClean="0">
                <a:solidFill>
                  <a:schemeClr val="tx1">
                    <a:lumMod val="65000"/>
                    <a:lumOff val="35000"/>
                  </a:schemeClr>
                </a:solidFill>
                <a:latin typeface="Century Gothic" pitchFamily="34" charset="0"/>
              </a:rPr>
              <a:t>27</a:t>
            </a:r>
            <a:r>
              <a:rPr lang="en-GB" sz="2800" b="1" baseline="30000" dirty="0" smtClean="0">
                <a:solidFill>
                  <a:schemeClr val="tx1">
                    <a:lumMod val="65000"/>
                    <a:lumOff val="35000"/>
                  </a:schemeClr>
                </a:solidFill>
                <a:latin typeface="Century Gothic" pitchFamily="34" charset="0"/>
              </a:rPr>
              <a:t>th</a:t>
            </a:r>
            <a:r>
              <a:rPr lang="en-GB" sz="2800" b="1" dirty="0" smtClean="0">
                <a:solidFill>
                  <a:schemeClr val="tx1">
                    <a:lumMod val="65000"/>
                    <a:lumOff val="35000"/>
                  </a:schemeClr>
                </a:solidFill>
                <a:latin typeface="Century Gothic" pitchFamily="34" charset="0"/>
              </a:rPr>
              <a:t> February 2019</a:t>
            </a:r>
            <a:endParaRPr lang="en-GB" sz="2800" b="1" dirty="0" smtClean="0">
              <a:solidFill>
                <a:schemeClr val="tx1">
                  <a:lumMod val="65000"/>
                  <a:lumOff val="35000"/>
                </a:schemeClr>
              </a:solidFill>
              <a:latin typeface="Century Gothic" pitchFamily="34" charset="0"/>
            </a:endParaRPr>
          </a:p>
        </p:txBody>
      </p:sp>
    </p:spTree>
    <p:extLst>
      <p:ext uri="{BB962C8B-B14F-4D97-AF65-F5344CB8AC3E}">
        <p14:creationId xmlns:p14="http://schemas.microsoft.com/office/powerpoint/2010/main" val="3826708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bournemouth.ac.uk\data\staff\home\anaidoo\Profile\Desktop\DorsetLEP_RedYellowBlack-1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2644" y="260647"/>
            <a:ext cx="2642370" cy="75097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70076" y="2317417"/>
            <a:ext cx="6951542" cy="3600986"/>
          </a:xfrm>
          <a:prstGeom prst="rect">
            <a:avLst/>
          </a:prstGeom>
          <a:noFill/>
        </p:spPr>
        <p:txBody>
          <a:bodyPr wrap="square" rtlCol="0">
            <a:spAutoFit/>
          </a:bodyPr>
          <a:lstStyle/>
          <a:p>
            <a:pPr algn="ctr"/>
            <a:r>
              <a:rPr lang="en-GB" sz="2800" b="1" dirty="0" smtClean="0">
                <a:solidFill>
                  <a:schemeClr val="tx1">
                    <a:lumMod val="65000"/>
                    <a:lumOff val="35000"/>
                  </a:schemeClr>
                </a:solidFill>
                <a:latin typeface="Century Gothic" pitchFamily="34" charset="0"/>
              </a:rPr>
              <a:t>Thank you </a:t>
            </a:r>
          </a:p>
          <a:p>
            <a:pPr algn="ctr"/>
            <a:endParaRPr lang="en-GB" sz="2800" b="1" dirty="0" smtClean="0">
              <a:solidFill>
                <a:schemeClr val="tx1">
                  <a:lumMod val="65000"/>
                  <a:lumOff val="35000"/>
                </a:schemeClr>
              </a:solidFill>
              <a:latin typeface="Century Gothic" pitchFamily="34" charset="0"/>
              <a:hlinkClick r:id=""/>
            </a:endParaRPr>
          </a:p>
          <a:p>
            <a:pPr algn="ctr"/>
            <a:r>
              <a:rPr lang="en-GB" sz="2800" b="1" dirty="0" smtClean="0">
                <a:solidFill>
                  <a:schemeClr val="tx1">
                    <a:lumMod val="65000"/>
                    <a:lumOff val="35000"/>
                  </a:schemeClr>
                </a:solidFill>
                <a:latin typeface="Century Gothic" pitchFamily="34" charset="0"/>
                <a:hlinkClick r:id=""/>
              </a:rPr>
              <a:t>www.dorsetlep.co.uk</a:t>
            </a:r>
            <a:r>
              <a:rPr lang="en-GB" sz="2800" b="1" dirty="0" smtClean="0">
                <a:solidFill>
                  <a:schemeClr val="tx1">
                    <a:lumMod val="65000"/>
                    <a:lumOff val="35000"/>
                  </a:schemeClr>
                </a:solidFill>
                <a:latin typeface="Century Gothic" pitchFamily="34" charset="0"/>
              </a:rPr>
              <a:t> </a:t>
            </a:r>
          </a:p>
          <a:p>
            <a:pPr algn="ctr"/>
            <a:endParaRPr lang="en-GB" sz="2800" b="1" dirty="0">
              <a:solidFill>
                <a:schemeClr val="tx1">
                  <a:lumMod val="65000"/>
                  <a:lumOff val="35000"/>
                </a:schemeClr>
              </a:solidFill>
              <a:latin typeface="Century Gothic" pitchFamily="34" charset="0"/>
            </a:endParaRPr>
          </a:p>
          <a:p>
            <a:pPr algn="ctr"/>
            <a:r>
              <a:rPr lang="en-GB" sz="2800" b="1" dirty="0" smtClean="0">
                <a:solidFill>
                  <a:schemeClr val="tx1">
                    <a:lumMod val="65000"/>
                    <a:lumOff val="35000"/>
                  </a:schemeClr>
                </a:solidFill>
                <a:latin typeface="Century Gothic" pitchFamily="34" charset="0"/>
              </a:rPr>
              <a:t>@</a:t>
            </a:r>
            <a:r>
              <a:rPr lang="en-GB" sz="2800" b="1" dirty="0" err="1" smtClean="0">
                <a:solidFill>
                  <a:schemeClr val="tx1">
                    <a:lumMod val="65000"/>
                    <a:lumOff val="35000"/>
                  </a:schemeClr>
                </a:solidFill>
                <a:latin typeface="Century Gothic" pitchFamily="34" charset="0"/>
              </a:rPr>
              <a:t>DorsetLEP</a:t>
            </a:r>
            <a:endParaRPr lang="en-GB" sz="2800" b="1" dirty="0" smtClean="0">
              <a:solidFill>
                <a:schemeClr val="tx1">
                  <a:lumMod val="65000"/>
                  <a:lumOff val="35000"/>
                </a:schemeClr>
              </a:solidFill>
              <a:latin typeface="Century Gothic" pitchFamily="34" charset="0"/>
            </a:endParaRPr>
          </a:p>
          <a:p>
            <a:pPr algn="ctr"/>
            <a:r>
              <a:rPr lang="en-GB" sz="2000" b="1" dirty="0">
                <a:solidFill>
                  <a:schemeClr val="tx1">
                    <a:lumMod val="65000"/>
                    <a:lumOff val="35000"/>
                  </a:schemeClr>
                </a:solidFill>
                <a:latin typeface="Century Gothic" pitchFamily="34" charset="0"/>
              </a:rPr>
              <a:t>#</a:t>
            </a:r>
            <a:r>
              <a:rPr lang="en-GB" sz="2000" b="1" dirty="0" err="1">
                <a:solidFill>
                  <a:schemeClr val="tx1">
                    <a:lumMod val="65000"/>
                    <a:lumOff val="35000"/>
                  </a:schemeClr>
                </a:solidFill>
                <a:latin typeface="Century Gothic" pitchFamily="34" charset="0"/>
              </a:rPr>
              <a:t>LocalIndustrialStrategy</a:t>
            </a:r>
            <a:r>
              <a:rPr lang="en-GB" sz="2000" b="1" dirty="0">
                <a:solidFill>
                  <a:schemeClr val="tx1">
                    <a:lumMod val="65000"/>
                    <a:lumOff val="35000"/>
                  </a:schemeClr>
                </a:solidFill>
                <a:latin typeface="Century Gothic" pitchFamily="34" charset="0"/>
              </a:rPr>
              <a:t> </a:t>
            </a:r>
          </a:p>
          <a:p>
            <a:pPr algn="ctr"/>
            <a:r>
              <a:rPr lang="en-GB" sz="2000" b="1" dirty="0">
                <a:solidFill>
                  <a:schemeClr val="tx1">
                    <a:lumMod val="65000"/>
                    <a:lumOff val="35000"/>
                  </a:schemeClr>
                </a:solidFill>
                <a:latin typeface="Century Gothic" pitchFamily="34" charset="0"/>
              </a:rPr>
              <a:t>#Dorset</a:t>
            </a:r>
          </a:p>
          <a:p>
            <a:pPr algn="ctr"/>
            <a:r>
              <a:rPr lang="en-GB" sz="2000" b="1" dirty="0">
                <a:solidFill>
                  <a:schemeClr val="tx1">
                    <a:lumMod val="65000"/>
                    <a:lumOff val="35000"/>
                  </a:schemeClr>
                </a:solidFill>
                <a:latin typeface="Century Gothic" pitchFamily="34" charset="0"/>
              </a:rPr>
              <a:t>#</a:t>
            </a:r>
            <a:r>
              <a:rPr lang="en-GB" sz="2000" b="1" dirty="0" err="1">
                <a:solidFill>
                  <a:schemeClr val="tx1">
                    <a:lumMod val="65000"/>
                    <a:lumOff val="35000"/>
                  </a:schemeClr>
                </a:solidFill>
                <a:latin typeface="Century Gothic" pitchFamily="34" charset="0"/>
              </a:rPr>
              <a:t>IndustrialStrategy</a:t>
            </a:r>
            <a:r>
              <a:rPr lang="en-GB" sz="2000" b="1" dirty="0">
                <a:solidFill>
                  <a:schemeClr val="tx1">
                    <a:lumMod val="65000"/>
                    <a:lumOff val="35000"/>
                  </a:schemeClr>
                </a:solidFill>
                <a:latin typeface="Century Gothic" pitchFamily="34" charset="0"/>
              </a:rPr>
              <a:t> </a:t>
            </a:r>
          </a:p>
          <a:p>
            <a:pPr algn="ctr"/>
            <a:endParaRPr lang="en-GB" sz="2800" b="1" dirty="0" smtClean="0">
              <a:solidFill>
                <a:schemeClr val="tx1">
                  <a:lumMod val="65000"/>
                  <a:lumOff val="35000"/>
                </a:schemeClr>
              </a:solidFill>
              <a:latin typeface="Century Gothic"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14292" y="3861048"/>
            <a:ext cx="722732" cy="782960"/>
          </a:xfrm>
          <a:prstGeom prst="rect">
            <a:avLst/>
          </a:prstGeom>
        </p:spPr>
      </p:pic>
    </p:spTree>
    <p:extLst>
      <p:ext uri="{BB962C8B-B14F-4D97-AF65-F5344CB8AC3E}">
        <p14:creationId xmlns:p14="http://schemas.microsoft.com/office/powerpoint/2010/main" val="255563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952996" y="733001"/>
            <a:ext cx="7112175" cy="5784140"/>
          </a:xfrm>
          <a:prstGeom prst="rect">
            <a:avLst/>
          </a:prstGeom>
        </p:spPr>
      </p:pic>
      <p:sp>
        <p:nvSpPr>
          <p:cNvPr id="3" name="Rounded Rectangle 2"/>
          <p:cNvSpPr/>
          <p:nvPr/>
        </p:nvSpPr>
        <p:spPr>
          <a:xfrm>
            <a:off x="3385549" y="263444"/>
            <a:ext cx="5982203" cy="468052"/>
          </a:xfrm>
          <a:prstGeom prst="round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C000"/>
                </a:solidFill>
                <a:latin typeface="Century Gothic" panose="020B0502020202020204" pitchFamily="34" charset="0"/>
              </a:rPr>
              <a:t>National Policy</a:t>
            </a:r>
          </a:p>
        </p:txBody>
      </p:sp>
      <p:pic>
        <p:nvPicPr>
          <p:cNvPr id="4" name="Picture 2" descr="Image result for UK industrial strategy"/>
          <p:cNvPicPr>
            <a:picLocks noChangeAspect="1" noChangeArrowheads="1"/>
          </p:cNvPicPr>
          <p:nvPr/>
        </p:nvPicPr>
        <p:blipFill rotWithShape="1">
          <a:blip r:embed="rId3">
            <a:clrChange>
              <a:clrFrom>
                <a:srgbClr val="E93F2A">
                  <a:alpha val="4706"/>
                </a:srgbClr>
              </a:clrFrom>
              <a:clrTo>
                <a:srgbClr val="E93F2A">
                  <a:alpha val="0"/>
                </a:srgbClr>
              </a:clrTo>
            </a:clrChange>
            <a:extLst>
              <a:ext uri="{28A0092B-C50C-407E-A947-70E740481C1C}">
                <a14:useLocalDpi xmlns:a14="http://schemas.microsoft.com/office/drawing/2010/main" val="0"/>
              </a:ext>
            </a:extLst>
          </a:blip>
          <a:srcRect l="1" r="-451"/>
          <a:stretch/>
        </p:blipFill>
        <p:spPr bwMode="auto">
          <a:xfrm>
            <a:off x="4507464" y="767501"/>
            <a:ext cx="2109808" cy="147898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269876" y="1247598"/>
            <a:ext cx="2658757" cy="2554545"/>
          </a:xfrm>
          <a:prstGeom prst="rect">
            <a:avLst/>
          </a:prstGeom>
        </p:spPr>
        <p:txBody>
          <a:bodyPr wrap="square">
            <a:spAutoFit/>
          </a:bodyPr>
          <a:lstStyle/>
          <a:p>
            <a:r>
              <a:rPr lang="en-GB" sz="2000" b="1" dirty="0" smtClean="0">
                <a:solidFill>
                  <a:schemeClr val="tx1">
                    <a:lumMod val="65000"/>
                    <a:lumOff val="35000"/>
                  </a:schemeClr>
                </a:solidFill>
                <a:effectLst>
                  <a:outerShdw blurRad="50800" dist="38100" dir="5400000" algn="t" rotWithShape="0">
                    <a:prstClr val="black">
                      <a:alpha val="40000"/>
                    </a:prstClr>
                  </a:outerShdw>
                </a:effectLst>
                <a:latin typeface="Century Gothic" panose="020B0502020202020204" pitchFamily="34" charset="0"/>
              </a:rPr>
              <a:t>“</a:t>
            </a:r>
            <a:r>
              <a:rPr lang="en-GB" sz="2000" b="1" dirty="0">
                <a:solidFill>
                  <a:schemeClr val="tx1">
                    <a:lumMod val="65000"/>
                    <a:lumOff val="35000"/>
                  </a:schemeClr>
                </a:solidFill>
                <a:latin typeface="Century Gothic" panose="020B0502020202020204" pitchFamily="34" charset="0"/>
              </a:rPr>
              <a:t>We will work in</a:t>
            </a:r>
          </a:p>
          <a:p>
            <a:r>
              <a:rPr lang="en-GB" sz="2000" b="1" dirty="0">
                <a:solidFill>
                  <a:schemeClr val="tx1">
                    <a:lumMod val="65000"/>
                    <a:lumOff val="35000"/>
                  </a:schemeClr>
                </a:solidFill>
                <a:latin typeface="Century Gothic" panose="020B0502020202020204" pitchFamily="34" charset="0"/>
              </a:rPr>
              <a:t>partnership with</a:t>
            </a:r>
          </a:p>
          <a:p>
            <a:r>
              <a:rPr lang="en-GB" sz="2000" b="1" dirty="0">
                <a:solidFill>
                  <a:schemeClr val="tx1">
                    <a:lumMod val="65000"/>
                    <a:lumOff val="35000"/>
                  </a:schemeClr>
                </a:solidFill>
                <a:latin typeface="Century Gothic" panose="020B0502020202020204" pitchFamily="34" charset="0"/>
              </a:rPr>
              <a:t>places to develop</a:t>
            </a:r>
          </a:p>
          <a:p>
            <a:r>
              <a:rPr lang="en-GB" sz="2000" b="1" dirty="0">
                <a:solidFill>
                  <a:schemeClr val="tx1">
                    <a:lumMod val="65000"/>
                    <a:lumOff val="35000"/>
                  </a:schemeClr>
                </a:solidFill>
                <a:latin typeface="Century Gothic" panose="020B0502020202020204" pitchFamily="34" charset="0"/>
              </a:rPr>
              <a:t>Local Industrial</a:t>
            </a:r>
          </a:p>
          <a:p>
            <a:r>
              <a:rPr lang="en-GB" sz="2000" b="1" dirty="0">
                <a:solidFill>
                  <a:schemeClr val="tx1">
                    <a:lumMod val="65000"/>
                    <a:lumOff val="35000"/>
                  </a:schemeClr>
                </a:solidFill>
                <a:latin typeface="Century Gothic" panose="020B0502020202020204" pitchFamily="34" charset="0"/>
              </a:rPr>
              <a:t>Strategies, which</a:t>
            </a:r>
          </a:p>
          <a:p>
            <a:r>
              <a:rPr lang="en-GB" sz="2000" b="1" dirty="0">
                <a:solidFill>
                  <a:schemeClr val="tx1">
                    <a:lumMod val="65000"/>
                    <a:lumOff val="35000"/>
                  </a:schemeClr>
                </a:solidFill>
                <a:latin typeface="Century Gothic" panose="020B0502020202020204" pitchFamily="34" charset="0"/>
              </a:rPr>
              <a:t>will be developed</a:t>
            </a:r>
          </a:p>
          <a:p>
            <a:r>
              <a:rPr lang="en-GB" sz="2000" b="1" dirty="0">
                <a:solidFill>
                  <a:schemeClr val="tx1">
                    <a:lumMod val="65000"/>
                    <a:lumOff val="35000"/>
                  </a:schemeClr>
                </a:solidFill>
                <a:latin typeface="Century Gothic" panose="020B0502020202020204" pitchFamily="34" charset="0"/>
              </a:rPr>
              <a:t>locally and agreed</a:t>
            </a:r>
          </a:p>
          <a:p>
            <a:r>
              <a:rPr lang="en-GB" sz="2000" b="1" dirty="0">
                <a:solidFill>
                  <a:schemeClr val="tx1">
                    <a:lumMod val="65000"/>
                    <a:lumOff val="35000"/>
                  </a:schemeClr>
                </a:solidFill>
                <a:latin typeface="Century Gothic" panose="020B0502020202020204" pitchFamily="34" charset="0"/>
              </a:rPr>
              <a:t>with Government</a:t>
            </a:r>
            <a:r>
              <a:rPr lang="en-GB" sz="2000" b="1" dirty="0" smtClean="0">
                <a:solidFill>
                  <a:schemeClr val="tx1">
                    <a:lumMod val="65000"/>
                    <a:lumOff val="35000"/>
                  </a:schemeClr>
                </a:solidFill>
                <a:effectLst>
                  <a:outerShdw blurRad="50800" dist="38100" dir="5400000" algn="t" rotWithShape="0">
                    <a:prstClr val="black">
                      <a:alpha val="40000"/>
                    </a:prstClr>
                  </a:outerShdw>
                </a:effectLst>
                <a:latin typeface="Century Gothic" panose="020B0502020202020204" pitchFamily="34" charset="0"/>
              </a:rPr>
              <a:t>” </a:t>
            </a:r>
            <a:endParaRPr lang="en-GB" sz="2000" dirty="0">
              <a:solidFill>
                <a:schemeClr val="tx1">
                  <a:lumMod val="65000"/>
                  <a:lumOff val="35000"/>
                </a:schemeClr>
              </a:solidFill>
              <a:effectLst>
                <a:outerShdw blurRad="50800" dist="38100" dir="5400000" algn="t" rotWithShape="0">
                  <a:prstClr val="black">
                    <a:alpha val="40000"/>
                  </a:prstClr>
                </a:outerShdw>
              </a:effectLst>
            </a:endParaRPr>
          </a:p>
        </p:txBody>
      </p:sp>
      <p:cxnSp>
        <p:nvCxnSpPr>
          <p:cNvPr id="6" name="Elbow Connector 5"/>
          <p:cNvCxnSpPr/>
          <p:nvPr/>
        </p:nvCxnSpPr>
        <p:spPr>
          <a:xfrm rot="10800000" flipV="1">
            <a:off x="2402159" y="1423748"/>
            <a:ext cx="2259943" cy="2393369"/>
          </a:xfrm>
          <a:prstGeom prst="bentConnector3">
            <a:avLst>
              <a:gd name="adj1" fmla="val 202"/>
            </a:avLst>
          </a:prstGeom>
        </p:spPr>
        <p:style>
          <a:lnRef idx="1">
            <a:schemeClr val="dk1"/>
          </a:lnRef>
          <a:fillRef idx="0">
            <a:schemeClr val="dk1"/>
          </a:fillRef>
          <a:effectRef idx="0">
            <a:schemeClr val="dk1"/>
          </a:effectRef>
          <a:fontRef idx="minor">
            <a:schemeClr val="tx1"/>
          </a:fontRef>
        </p:style>
      </p:cxnSp>
      <p:sp>
        <p:nvSpPr>
          <p:cNvPr id="7" name="Rectangle 6"/>
          <p:cNvSpPr/>
          <p:nvPr/>
        </p:nvSpPr>
        <p:spPr>
          <a:xfrm>
            <a:off x="1611379" y="3868498"/>
            <a:ext cx="2317254" cy="600164"/>
          </a:xfrm>
          <a:prstGeom prst="rect">
            <a:avLst/>
          </a:prstGeom>
        </p:spPr>
        <p:txBody>
          <a:bodyPr wrap="square">
            <a:spAutoFit/>
          </a:bodyPr>
          <a:lstStyle/>
          <a:p>
            <a:r>
              <a:rPr lang="en-GB" sz="1100" dirty="0"/>
              <a:t>Industrial Strategy: Building a </a:t>
            </a:r>
            <a:r>
              <a:rPr lang="en-GB" sz="1100" dirty="0" smtClean="0"/>
              <a:t>Britain fit </a:t>
            </a:r>
            <a:r>
              <a:rPr lang="en-GB" sz="1100" dirty="0"/>
              <a:t>for the future </a:t>
            </a:r>
            <a:endParaRPr lang="en-GB" sz="1100" dirty="0" smtClean="0"/>
          </a:p>
          <a:p>
            <a:r>
              <a:rPr lang="en-GB" sz="1100" dirty="0" smtClean="0"/>
              <a:t>(</a:t>
            </a:r>
            <a:r>
              <a:rPr lang="en-GB" sz="1100" dirty="0"/>
              <a:t>November 2017)</a:t>
            </a:r>
          </a:p>
        </p:txBody>
      </p:sp>
      <p:sp>
        <p:nvSpPr>
          <p:cNvPr id="8" name="Rounded Rectangle 7"/>
          <p:cNvSpPr/>
          <p:nvPr/>
        </p:nvSpPr>
        <p:spPr>
          <a:xfrm>
            <a:off x="3399663" y="5248700"/>
            <a:ext cx="7378050" cy="646986"/>
          </a:xfrm>
          <a:prstGeom prst="roundRect">
            <a:avLst/>
          </a:prstGeom>
          <a:ln w="38100">
            <a:solidFill>
              <a:srgbClr val="C00000"/>
            </a:solidFill>
          </a:ln>
        </p:spPr>
        <p:txBody>
          <a:bodyPr wrap="square">
            <a:spAutoFit/>
          </a:bodyPr>
          <a:lstStyle/>
          <a:p>
            <a:r>
              <a:rPr lang="en-GB" sz="1600" dirty="0"/>
              <a:t>Local Industrial Strategies provide an opportunity for </a:t>
            </a:r>
            <a:r>
              <a:rPr lang="en-GB" sz="1600" b="1" dirty="0">
                <a:solidFill>
                  <a:srgbClr val="C00000"/>
                </a:solidFill>
              </a:rPr>
              <a:t>Local Enterprise Partnerships </a:t>
            </a:r>
            <a:r>
              <a:rPr lang="en-GB" sz="1600" dirty="0" smtClean="0"/>
              <a:t>to </a:t>
            </a:r>
            <a:r>
              <a:rPr lang="en-GB" sz="1600" dirty="0"/>
              <a:t>engage and involve business in </a:t>
            </a:r>
            <a:r>
              <a:rPr lang="en-GB" sz="1600" b="1" dirty="0">
                <a:solidFill>
                  <a:srgbClr val="C00000"/>
                </a:solidFill>
              </a:rPr>
              <a:t>developing a shared vision</a:t>
            </a:r>
            <a:r>
              <a:rPr lang="en-GB" sz="1600" dirty="0"/>
              <a:t> for the long-term </a:t>
            </a:r>
          </a:p>
        </p:txBody>
      </p:sp>
      <p:sp>
        <p:nvSpPr>
          <p:cNvPr id="9" name="Rounded Rectangle 8"/>
          <p:cNvSpPr/>
          <p:nvPr/>
        </p:nvSpPr>
        <p:spPr>
          <a:xfrm>
            <a:off x="6152464" y="4184260"/>
            <a:ext cx="4852231" cy="919401"/>
          </a:xfrm>
          <a:prstGeom prst="roundRect">
            <a:avLst/>
          </a:prstGeom>
          <a:noFill/>
          <a:ln w="38100">
            <a:solidFill>
              <a:srgbClr val="C00000"/>
            </a:solidFill>
          </a:ln>
        </p:spPr>
        <p:style>
          <a:lnRef idx="2">
            <a:schemeClr val="accent2"/>
          </a:lnRef>
          <a:fillRef idx="1">
            <a:schemeClr val="lt1"/>
          </a:fillRef>
          <a:effectRef idx="0">
            <a:schemeClr val="accent2"/>
          </a:effectRef>
          <a:fontRef idx="minor">
            <a:schemeClr val="dk1"/>
          </a:fontRef>
        </p:style>
        <p:txBody>
          <a:bodyPr wrap="square">
            <a:spAutoFit/>
          </a:bodyPr>
          <a:lstStyle/>
          <a:p>
            <a:r>
              <a:rPr lang="en-GB" sz="1600" dirty="0" smtClean="0"/>
              <a:t>For parts </a:t>
            </a:r>
            <a:r>
              <a:rPr lang="en-GB" sz="1600" dirty="0"/>
              <a:t>of England without a mayor, </a:t>
            </a:r>
            <a:r>
              <a:rPr lang="en-GB" sz="1600" b="1" dirty="0" smtClean="0">
                <a:solidFill>
                  <a:srgbClr val="C00000"/>
                </a:solidFill>
              </a:rPr>
              <a:t>the development </a:t>
            </a:r>
            <a:r>
              <a:rPr lang="en-GB" sz="1600" b="1" dirty="0">
                <a:solidFill>
                  <a:srgbClr val="C00000"/>
                </a:solidFill>
              </a:rPr>
              <a:t>of the strategy</a:t>
            </a:r>
            <a:r>
              <a:rPr lang="en-GB" sz="1600" dirty="0"/>
              <a:t> will be </a:t>
            </a:r>
            <a:r>
              <a:rPr lang="en-GB" sz="1600" dirty="0" smtClean="0"/>
              <a:t>led by </a:t>
            </a:r>
            <a:r>
              <a:rPr lang="en-GB" sz="1600" dirty="0"/>
              <a:t>the </a:t>
            </a:r>
            <a:r>
              <a:rPr lang="en-GB" sz="1600" b="1" dirty="0">
                <a:solidFill>
                  <a:srgbClr val="C00000"/>
                </a:solidFill>
              </a:rPr>
              <a:t>Local Enterprise Partnership</a:t>
            </a:r>
          </a:p>
        </p:txBody>
      </p:sp>
      <p:grpSp>
        <p:nvGrpSpPr>
          <p:cNvPr id="10" name="Group 9"/>
          <p:cNvGrpSpPr/>
          <p:nvPr/>
        </p:nvGrpSpPr>
        <p:grpSpPr>
          <a:xfrm>
            <a:off x="4819934" y="2976099"/>
            <a:ext cx="4298092" cy="1219592"/>
            <a:chOff x="3783354" y="2947976"/>
            <a:chExt cx="4453824" cy="1064351"/>
          </a:xfrm>
        </p:grpSpPr>
        <p:grpSp>
          <p:nvGrpSpPr>
            <p:cNvPr id="11" name="Group 10"/>
            <p:cNvGrpSpPr/>
            <p:nvPr/>
          </p:nvGrpSpPr>
          <p:grpSpPr>
            <a:xfrm>
              <a:off x="3783354" y="2947976"/>
              <a:ext cx="4453824" cy="697048"/>
              <a:chOff x="3521762" y="4676168"/>
              <a:chExt cx="4453824" cy="697048"/>
            </a:xfrm>
          </p:grpSpPr>
          <p:grpSp>
            <p:nvGrpSpPr>
              <p:cNvPr id="16" name="Group 15"/>
              <p:cNvGrpSpPr/>
              <p:nvPr/>
            </p:nvGrpSpPr>
            <p:grpSpPr>
              <a:xfrm>
                <a:off x="4685534" y="4682178"/>
                <a:ext cx="769132" cy="691038"/>
                <a:chOff x="3947849" y="5846466"/>
                <a:chExt cx="769132" cy="691038"/>
              </a:xfrm>
            </p:grpSpPr>
            <p:sp>
              <p:nvSpPr>
                <p:cNvPr id="28" name="Rectangle: Rounded Corners 37">
                  <a:extLst>
                    <a:ext uri="{FF2B5EF4-FFF2-40B4-BE49-F238E27FC236}">
                      <a16:creationId xmlns:a16="http://schemas.microsoft.com/office/drawing/2014/main" id="{CC14307B-07B9-4074-B453-3F52D2A2584B}"/>
                    </a:ext>
                  </a:extLst>
                </p:cNvPr>
                <p:cNvSpPr/>
                <p:nvPr/>
              </p:nvSpPr>
              <p:spPr>
                <a:xfrm>
                  <a:off x="3947849" y="5846466"/>
                  <a:ext cx="769132" cy="69103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latin typeface="Century Gothic" panose="020B0502020202020204" pitchFamily="34" charset="0"/>
                  </a:endParaRPr>
                </a:p>
              </p:txBody>
            </p:sp>
            <p:pic>
              <p:nvPicPr>
                <p:cNvPr id="29" name="Picture 4" descr="Image result for artificial intelligence icon no background"/>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94000" contrast="16000"/>
                          </a14:imgEffect>
                        </a14:imgLayer>
                      </a14:imgProps>
                    </a:ext>
                    <a:ext uri="{28A0092B-C50C-407E-A947-70E740481C1C}">
                      <a14:useLocalDpi xmlns:a14="http://schemas.microsoft.com/office/drawing/2010/main" val="0"/>
                    </a:ext>
                  </a:extLst>
                </a:blip>
                <a:srcRect/>
                <a:stretch>
                  <a:fillRect/>
                </a:stretch>
              </p:blipFill>
              <p:spPr bwMode="auto">
                <a:xfrm>
                  <a:off x="3974034" y="5866415"/>
                  <a:ext cx="663160" cy="66316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Group 16"/>
              <p:cNvGrpSpPr/>
              <p:nvPr/>
            </p:nvGrpSpPr>
            <p:grpSpPr>
              <a:xfrm>
                <a:off x="5529064" y="4682178"/>
                <a:ext cx="769132" cy="691038"/>
                <a:chOff x="4895727" y="5852476"/>
                <a:chExt cx="769132" cy="691038"/>
              </a:xfrm>
            </p:grpSpPr>
            <p:sp>
              <p:nvSpPr>
                <p:cNvPr id="26" name="Rectangle: Rounded Corners 37">
                  <a:extLst>
                    <a:ext uri="{FF2B5EF4-FFF2-40B4-BE49-F238E27FC236}">
                      <a16:creationId xmlns:a16="http://schemas.microsoft.com/office/drawing/2014/main" id="{CC14307B-07B9-4074-B453-3F52D2A2584B}"/>
                    </a:ext>
                  </a:extLst>
                </p:cNvPr>
                <p:cNvSpPr/>
                <p:nvPr/>
              </p:nvSpPr>
              <p:spPr>
                <a:xfrm>
                  <a:off x="4895727" y="5852476"/>
                  <a:ext cx="769132" cy="69103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latin typeface="Century Gothic" panose="020B0502020202020204" pitchFamily="34" charset="0"/>
                  </a:endParaRPr>
                </a:p>
              </p:txBody>
            </p:sp>
            <p:pic>
              <p:nvPicPr>
                <p:cNvPr id="27" name="Picture 8" descr="Image result for health  icon no background"/>
                <p:cNvPicPr>
                  <a:picLocks noChangeAspect="1" noChangeArrowheads="1"/>
                </p:cNvPicPr>
                <p:nvPr/>
              </p:nvPicPr>
              <p:blipFill>
                <a:blip r:embed="rId6" cstate="print">
                  <a:extLst>
                    <a:ext uri="{BEBA8EAE-BF5A-486C-A8C5-ECC9F3942E4B}">
                      <a14:imgProps xmlns:a14="http://schemas.microsoft.com/office/drawing/2010/main">
                        <a14:imgLayer r:embed="rId7">
                          <a14:imgEffect>
                            <a14:brightnessContrast bright="100000" contrast="-24000"/>
                          </a14:imgEffect>
                        </a14:imgLayer>
                      </a14:imgProps>
                    </a:ext>
                    <a:ext uri="{28A0092B-C50C-407E-A947-70E740481C1C}">
                      <a14:useLocalDpi xmlns:a14="http://schemas.microsoft.com/office/drawing/2010/main" val="0"/>
                    </a:ext>
                  </a:extLst>
                </a:blip>
                <a:srcRect/>
                <a:stretch>
                  <a:fillRect/>
                </a:stretch>
              </p:blipFill>
              <p:spPr bwMode="auto">
                <a:xfrm>
                  <a:off x="4991100" y="5896322"/>
                  <a:ext cx="578484" cy="57848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p:cNvGrpSpPr/>
              <p:nvPr/>
            </p:nvGrpSpPr>
            <p:grpSpPr>
              <a:xfrm>
                <a:off x="3521762" y="4676168"/>
                <a:ext cx="1071195" cy="675892"/>
                <a:chOff x="9709255" y="1387875"/>
                <a:chExt cx="877687" cy="661083"/>
              </a:xfrm>
            </p:grpSpPr>
            <p:sp>
              <p:nvSpPr>
                <p:cNvPr id="24" name="Rectangle: Rounded Corners 37">
                  <a:extLst>
                    <a:ext uri="{FF2B5EF4-FFF2-40B4-BE49-F238E27FC236}">
                      <a16:creationId xmlns:a16="http://schemas.microsoft.com/office/drawing/2014/main" id="{CC14307B-07B9-4074-B453-3F52D2A2584B}"/>
                    </a:ext>
                  </a:extLst>
                </p:cNvPr>
                <p:cNvSpPr/>
                <p:nvPr/>
              </p:nvSpPr>
              <p:spPr>
                <a:xfrm>
                  <a:off x="9723609" y="1387875"/>
                  <a:ext cx="863333" cy="6610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dirty="0" smtClean="0">
                      <a:latin typeface="Century Gothic" panose="020B0502020202020204" pitchFamily="34" charset="0"/>
                    </a:rPr>
                    <a:t>     </a:t>
                  </a:r>
                  <a:r>
                    <a:rPr lang="en-GB" sz="800" b="1" dirty="0" smtClean="0">
                      <a:solidFill>
                        <a:srgbClr val="C00000"/>
                      </a:solidFill>
                      <a:latin typeface="Century Gothic" panose="020B0502020202020204" pitchFamily="34" charset="0"/>
                    </a:rPr>
                    <a:t>Grand    </a:t>
                  </a:r>
                </a:p>
                <a:p>
                  <a:r>
                    <a:rPr lang="en-GB" sz="800" b="1" dirty="0">
                      <a:solidFill>
                        <a:srgbClr val="C00000"/>
                      </a:solidFill>
                      <a:latin typeface="Century Gothic" panose="020B0502020202020204" pitchFamily="34" charset="0"/>
                    </a:rPr>
                    <a:t> </a:t>
                  </a:r>
                  <a:r>
                    <a:rPr lang="en-GB" sz="800" b="1" dirty="0" smtClean="0">
                      <a:solidFill>
                        <a:srgbClr val="C00000"/>
                      </a:solidFill>
                      <a:latin typeface="Century Gothic" panose="020B0502020202020204" pitchFamily="34" charset="0"/>
                    </a:rPr>
                    <a:t>    Challenge </a:t>
                  </a:r>
                </a:p>
                <a:p>
                  <a:r>
                    <a:rPr lang="en-GB" sz="800" b="1" dirty="0">
                      <a:solidFill>
                        <a:srgbClr val="C00000"/>
                      </a:solidFill>
                      <a:latin typeface="Century Gothic" panose="020B0502020202020204" pitchFamily="34" charset="0"/>
                    </a:rPr>
                    <a:t> </a:t>
                  </a:r>
                  <a:r>
                    <a:rPr lang="en-GB" sz="800" b="1" dirty="0" smtClean="0">
                      <a:solidFill>
                        <a:srgbClr val="C00000"/>
                      </a:solidFill>
                      <a:latin typeface="Century Gothic" panose="020B0502020202020204" pitchFamily="34" charset="0"/>
                    </a:rPr>
                    <a:t>    Areas</a:t>
                  </a:r>
                  <a:endParaRPr lang="en-GB" sz="800" b="1" dirty="0">
                    <a:solidFill>
                      <a:srgbClr val="C00000"/>
                    </a:solidFill>
                    <a:latin typeface="Century Gothic" panose="020B0502020202020204" pitchFamily="34" charset="0"/>
                  </a:endParaRPr>
                </a:p>
              </p:txBody>
            </p:sp>
            <p:sp>
              <p:nvSpPr>
                <p:cNvPr id="25" name="Rectangle 24"/>
                <p:cNvSpPr/>
                <p:nvPr/>
              </p:nvSpPr>
              <p:spPr>
                <a:xfrm>
                  <a:off x="9709255" y="1469898"/>
                  <a:ext cx="326124" cy="511756"/>
                </a:xfrm>
                <a:prstGeom prst="rect">
                  <a:avLst/>
                </a:prstGeom>
                <a:noFill/>
                <a:ln>
                  <a:noFill/>
                </a:ln>
              </p:spPr>
              <p:txBody>
                <a:bodyPr wrap="none" lIns="91440" tIns="45720" rIns="91440" bIns="45720">
                  <a:spAutoFit/>
                </a:bodyPr>
                <a:lstStyle/>
                <a:p>
                  <a:pPr algn="ctr"/>
                  <a:r>
                    <a:rPr lang="en-US" sz="2800" b="1" dirty="0" smtClean="0">
                      <a:ln w="18415" cmpd="sng">
                        <a:noFill/>
                        <a:prstDash val="solid"/>
                      </a:ln>
                      <a:solidFill>
                        <a:srgbClr val="C00000"/>
                      </a:solidFill>
                    </a:rPr>
                    <a:t>4</a:t>
                  </a:r>
                  <a:endParaRPr lang="en-US" sz="2800" b="1" dirty="0">
                    <a:ln w="18415" cmpd="sng">
                      <a:noFill/>
                      <a:prstDash val="solid"/>
                    </a:ln>
                    <a:solidFill>
                      <a:srgbClr val="C00000"/>
                    </a:solidFill>
                  </a:endParaRPr>
                </a:p>
              </p:txBody>
            </p:sp>
          </p:grpSp>
          <p:grpSp>
            <p:nvGrpSpPr>
              <p:cNvPr id="19" name="Group 18"/>
              <p:cNvGrpSpPr/>
              <p:nvPr/>
            </p:nvGrpSpPr>
            <p:grpSpPr>
              <a:xfrm>
                <a:off x="6379015" y="4682178"/>
                <a:ext cx="769132" cy="691038"/>
                <a:chOff x="7173658" y="4592386"/>
                <a:chExt cx="769132" cy="691038"/>
              </a:xfrm>
            </p:grpSpPr>
            <p:sp>
              <p:nvSpPr>
                <p:cNvPr id="22" name="Rectangle: Rounded Corners 37">
                  <a:extLst>
                    <a:ext uri="{FF2B5EF4-FFF2-40B4-BE49-F238E27FC236}">
                      <a16:creationId xmlns:a16="http://schemas.microsoft.com/office/drawing/2014/main" id="{CC14307B-07B9-4074-B453-3F52D2A2584B}"/>
                    </a:ext>
                  </a:extLst>
                </p:cNvPr>
                <p:cNvSpPr/>
                <p:nvPr/>
              </p:nvSpPr>
              <p:spPr>
                <a:xfrm>
                  <a:off x="7173658" y="4592386"/>
                  <a:ext cx="769132" cy="69103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latin typeface="Century Gothic" panose="020B0502020202020204" pitchFamily="34" charset="0"/>
                  </a:endParaRPr>
                </a:p>
              </p:txBody>
            </p:sp>
            <p:pic>
              <p:nvPicPr>
                <p:cNvPr id="23" name="Picture 14" descr="Related image"/>
                <p:cNvPicPr>
                  <a:picLocks noChangeAspect="1" noChangeArrowheads="1"/>
                </p:cNvPicPr>
                <p:nvPr/>
              </p:nvPicPr>
              <p:blipFill>
                <a:blip r:embed="rId8" cstate="print">
                  <a:extLst>
                    <a:ext uri="{BEBA8EAE-BF5A-486C-A8C5-ECC9F3942E4B}">
                      <a14:imgProps xmlns:a14="http://schemas.microsoft.com/office/drawing/2010/main">
                        <a14:imgLayer r:embed="rId9">
                          <a14:imgEffect>
                            <a14:brightnessContrast bright="100000" contrast="50000"/>
                          </a14:imgEffect>
                        </a14:imgLayer>
                      </a14:imgProps>
                    </a:ext>
                    <a:ext uri="{28A0092B-C50C-407E-A947-70E740481C1C}">
                      <a14:useLocalDpi xmlns:a14="http://schemas.microsoft.com/office/drawing/2010/main" val="0"/>
                    </a:ext>
                  </a:extLst>
                </a:blip>
                <a:srcRect/>
                <a:stretch>
                  <a:fillRect/>
                </a:stretch>
              </p:blipFill>
              <p:spPr bwMode="auto">
                <a:xfrm>
                  <a:off x="7257256" y="4644054"/>
                  <a:ext cx="548967" cy="548967"/>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Rounded Corners 37">
                <a:extLst>
                  <a:ext uri="{FF2B5EF4-FFF2-40B4-BE49-F238E27FC236}">
                    <a16:creationId xmlns:a16="http://schemas.microsoft.com/office/drawing/2014/main" id="{CC14307B-07B9-4074-B453-3F52D2A2584B}"/>
                  </a:ext>
                </a:extLst>
              </p:cNvPr>
              <p:cNvSpPr/>
              <p:nvPr/>
            </p:nvSpPr>
            <p:spPr>
              <a:xfrm>
                <a:off x="7206454" y="4682178"/>
                <a:ext cx="769132" cy="69103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latin typeface="Century Gothic" panose="020B0502020202020204" pitchFamily="34" charset="0"/>
                </a:endParaRPr>
              </a:p>
            </p:txBody>
          </p:sp>
          <p:pic>
            <p:nvPicPr>
              <p:cNvPr id="21" name="Picture 18" descr="Image result for journey path icon no background free"/>
              <p:cNvPicPr>
                <a:picLocks noChangeAspect="1" noChangeArrowheads="1"/>
              </p:cNvPicPr>
              <p:nvPr/>
            </p:nvPicPr>
            <p:blipFill>
              <a:blip r:embed="rId10" cstate="print">
                <a:extLst>
                  <a:ext uri="{BEBA8EAE-BF5A-486C-A8C5-ECC9F3942E4B}">
                    <a14:imgProps xmlns:a14="http://schemas.microsoft.com/office/drawing/2010/main">
                      <a14:imgLayer r:embed="rId11">
                        <a14:imgEffect>
                          <a14:brightnessContrast bright="100000" contrast="-10000"/>
                        </a14:imgEffect>
                      </a14:imgLayer>
                    </a14:imgProps>
                  </a:ext>
                  <a:ext uri="{28A0092B-C50C-407E-A947-70E740481C1C}">
                    <a14:useLocalDpi xmlns:a14="http://schemas.microsoft.com/office/drawing/2010/main" val="0"/>
                  </a:ext>
                </a:extLst>
              </a:blip>
              <a:srcRect/>
              <a:stretch>
                <a:fillRect/>
              </a:stretch>
            </p:blipFill>
            <p:spPr bwMode="auto">
              <a:xfrm>
                <a:off x="7336104" y="4733846"/>
                <a:ext cx="526765" cy="549401"/>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p:cNvSpPr txBox="1"/>
            <p:nvPr/>
          </p:nvSpPr>
          <p:spPr>
            <a:xfrm>
              <a:off x="5816843" y="3611508"/>
              <a:ext cx="644767" cy="241740"/>
            </a:xfrm>
            <a:prstGeom prst="rect">
              <a:avLst/>
            </a:prstGeom>
            <a:noFill/>
          </p:spPr>
          <p:txBody>
            <a:bodyPr wrap="none" rtlCol="0">
              <a:spAutoFit/>
            </a:bodyPr>
            <a:lstStyle/>
            <a:p>
              <a:r>
                <a:rPr lang="en-GB" sz="1200" b="1" dirty="0" smtClean="0">
                  <a:solidFill>
                    <a:schemeClr val="tx1">
                      <a:lumMod val="65000"/>
                      <a:lumOff val="35000"/>
                    </a:schemeClr>
                  </a:solidFill>
                </a:rPr>
                <a:t>Ageing</a:t>
              </a:r>
              <a:endParaRPr lang="en-GB" sz="1200" b="1" dirty="0">
                <a:solidFill>
                  <a:schemeClr val="tx1">
                    <a:lumMod val="65000"/>
                    <a:lumOff val="35000"/>
                  </a:schemeClr>
                </a:solidFill>
              </a:endParaRPr>
            </a:p>
          </p:txBody>
        </p:sp>
        <p:sp>
          <p:nvSpPr>
            <p:cNvPr id="13" name="TextBox 12"/>
            <p:cNvSpPr txBox="1"/>
            <p:nvPr/>
          </p:nvSpPr>
          <p:spPr>
            <a:xfrm>
              <a:off x="6702451" y="3609427"/>
              <a:ext cx="669617" cy="402900"/>
            </a:xfrm>
            <a:prstGeom prst="rect">
              <a:avLst/>
            </a:prstGeom>
            <a:noFill/>
          </p:spPr>
          <p:txBody>
            <a:bodyPr wrap="none" rtlCol="0">
              <a:spAutoFit/>
            </a:bodyPr>
            <a:lstStyle/>
            <a:p>
              <a:r>
                <a:rPr lang="en-GB" sz="1200" b="1" dirty="0" smtClean="0">
                  <a:solidFill>
                    <a:schemeClr val="tx1">
                      <a:lumMod val="65000"/>
                      <a:lumOff val="35000"/>
                    </a:schemeClr>
                  </a:solidFill>
                </a:rPr>
                <a:t>Clean </a:t>
              </a:r>
            </a:p>
            <a:p>
              <a:pPr algn="ctr"/>
              <a:r>
                <a:rPr lang="en-GB" sz="1200" b="1" dirty="0" smtClean="0">
                  <a:solidFill>
                    <a:schemeClr val="tx1">
                      <a:lumMod val="65000"/>
                      <a:lumOff val="35000"/>
                    </a:schemeClr>
                  </a:solidFill>
                </a:rPr>
                <a:t>growth</a:t>
              </a:r>
              <a:endParaRPr lang="en-GB" sz="1200" b="1" dirty="0">
                <a:solidFill>
                  <a:schemeClr val="tx1">
                    <a:lumMod val="65000"/>
                    <a:lumOff val="35000"/>
                  </a:schemeClr>
                </a:solidFill>
              </a:endParaRPr>
            </a:p>
          </p:txBody>
        </p:sp>
        <p:sp>
          <p:nvSpPr>
            <p:cNvPr id="14" name="TextBox 13"/>
            <p:cNvSpPr txBox="1"/>
            <p:nvPr/>
          </p:nvSpPr>
          <p:spPr>
            <a:xfrm>
              <a:off x="7476998" y="3628242"/>
              <a:ext cx="752803" cy="241740"/>
            </a:xfrm>
            <a:prstGeom prst="rect">
              <a:avLst/>
            </a:prstGeom>
            <a:noFill/>
          </p:spPr>
          <p:txBody>
            <a:bodyPr wrap="none" rtlCol="0">
              <a:spAutoFit/>
            </a:bodyPr>
            <a:lstStyle/>
            <a:p>
              <a:r>
                <a:rPr lang="en-GB" sz="1200" b="1" dirty="0" smtClean="0">
                  <a:solidFill>
                    <a:schemeClr val="tx1">
                      <a:lumMod val="65000"/>
                      <a:lumOff val="35000"/>
                    </a:schemeClr>
                  </a:solidFill>
                </a:rPr>
                <a:t>Mobility</a:t>
              </a:r>
              <a:endParaRPr lang="en-GB" sz="1200" b="1" dirty="0">
                <a:solidFill>
                  <a:schemeClr val="tx1">
                    <a:lumMod val="65000"/>
                    <a:lumOff val="35000"/>
                  </a:schemeClr>
                </a:solidFill>
              </a:endParaRPr>
            </a:p>
          </p:txBody>
        </p:sp>
        <p:sp>
          <p:nvSpPr>
            <p:cNvPr id="15" name="TextBox 14"/>
            <p:cNvSpPr txBox="1"/>
            <p:nvPr/>
          </p:nvSpPr>
          <p:spPr>
            <a:xfrm>
              <a:off x="4907934" y="3627796"/>
              <a:ext cx="826224" cy="241740"/>
            </a:xfrm>
            <a:prstGeom prst="rect">
              <a:avLst/>
            </a:prstGeom>
            <a:noFill/>
          </p:spPr>
          <p:txBody>
            <a:bodyPr wrap="none" rtlCol="0">
              <a:spAutoFit/>
            </a:bodyPr>
            <a:lstStyle/>
            <a:p>
              <a:r>
                <a:rPr lang="en-GB" sz="1200" b="1" dirty="0" smtClean="0">
                  <a:solidFill>
                    <a:schemeClr val="tx1">
                      <a:lumMod val="65000"/>
                      <a:lumOff val="35000"/>
                    </a:schemeClr>
                  </a:solidFill>
                </a:rPr>
                <a:t>AI &amp; Data</a:t>
              </a:r>
              <a:endParaRPr lang="en-GB" sz="1200" b="1" dirty="0">
                <a:solidFill>
                  <a:schemeClr val="tx1">
                    <a:lumMod val="65000"/>
                    <a:lumOff val="35000"/>
                  </a:schemeClr>
                </a:solidFill>
              </a:endParaRPr>
            </a:p>
          </p:txBody>
        </p:sp>
      </p:grpSp>
      <p:grpSp>
        <p:nvGrpSpPr>
          <p:cNvPr id="30" name="Group 29"/>
          <p:cNvGrpSpPr/>
          <p:nvPr/>
        </p:nvGrpSpPr>
        <p:grpSpPr>
          <a:xfrm>
            <a:off x="4662102" y="1844824"/>
            <a:ext cx="5403069" cy="1176741"/>
            <a:chOff x="3599628" y="1860575"/>
            <a:chExt cx="5457828" cy="1085319"/>
          </a:xfrm>
        </p:grpSpPr>
        <p:grpSp>
          <p:nvGrpSpPr>
            <p:cNvPr id="31" name="Group 30"/>
            <p:cNvGrpSpPr/>
            <p:nvPr/>
          </p:nvGrpSpPr>
          <p:grpSpPr>
            <a:xfrm>
              <a:off x="3599628" y="1860575"/>
              <a:ext cx="5457828" cy="703549"/>
              <a:chOff x="3599628" y="2028550"/>
              <a:chExt cx="5457828" cy="703549"/>
            </a:xfrm>
          </p:grpSpPr>
          <p:grpSp>
            <p:nvGrpSpPr>
              <p:cNvPr id="37" name="Group 36"/>
              <p:cNvGrpSpPr/>
              <p:nvPr/>
            </p:nvGrpSpPr>
            <p:grpSpPr>
              <a:xfrm>
                <a:off x="8291223" y="2041061"/>
                <a:ext cx="766233" cy="691038"/>
                <a:chOff x="540261" y="4330536"/>
                <a:chExt cx="881896" cy="691038"/>
              </a:xfrm>
              <a:solidFill>
                <a:srgbClr val="C00000"/>
              </a:solidFill>
            </p:grpSpPr>
            <p:sp>
              <p:nvSpPr>
                <p:cNvPr id="54" name="Rectangle: Rounded Corners 43">
                  <a:extLst>
                    <a:ext uri="{FF2B5EF4-FFF2-40B4-BE49-F238E27FC236}">
                      <a16:creationId xmlns:a16="http://schemas.microsoft.com/office/drawing/2014/main" id="{15B51E50-491D-4556-91B2-CF87C140F0D6}"/>
                    </a:ext>
                  </a:extLst>
                </p:cNvPr>
                <p:cNvSpPr/>
                <p:nvPr/>
              </p:nvSpPr>
              <p:spPr>
                <a:xfrm>
                  <a:off x="540261" y="4330536"/>
                  <a:ext cx="881896" cy="6910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latin typeface="Century Gothic" panose="020B0502020202020204" pitchFamily="34" charset="0"/>
                  </a:endParaRPr>
                </a:p>
              </p:txBody>
            </p:sp>
            <p:pic>
              <p:nvPicPr>
                <p:cNvPr id="55" name="Picture 54"/>
                <p:cNvPicPr>
                  <a:picLocks noChangeAspect="1"/>
                </p:cNvPicPr>
                <p:nvPr/>
              </p:nvPicPr>
              <p:blipFill>
                <a:blip r:embed="rId12" cstate="print">
                  <a:extLst>
                    <a:ext uri="{BEBA8EAE-BF5A-486C-A8C5-ECC9F3942E4B}">
                      <a14:imgProps xmlns:a14="http://schemas.microsoft.com/office/drawing/2010/main">
                        <a14:imgLayer r:embed="rId13">
                          <a14:imgEffect>
                            <a14:brightnessContrast bright="100000" contrast="76000"/>
                          </a14:imgEffect>
                        </a14:imgLayer>
                      </a14:imgProps>
                    </a:ext>
                    <a:ext uri="{28A0092B-C50C-407E-A947-70E740481C1C}">
                      <a14:useLocalDpi xmlns:a14="http://schemas.microsoft.com/office/drawing/2010/main" val="0"/>
                    </a:ext>
                  </a:extLst>
                </a:blip>
                <a:stretch>
                  <a:fillRect/>
                </a:stretch>
              </p:blipFill>
              <p:spPr>
                <a:xfrm>
                  <a:off x="719440" y="4425392"/>
                  <a:ext cx="543978" cy="501325"/>
                </a:xfrm>
                <a:prstGeom prst="rect">
                  <a:avLst/>
                </a:prstGeom>
                <a:grpFill/>
              </p:spPr>
            </p:pic>
          </p:grpSp>
          <p:grpSp>
            <p:nvGrpSpPr>
              <p:cNvPr id="38" name="Group 37"/>
              <p:cNvGrpSpPr/>
              <p:nvPr/>
            </p:nvGrpSpPr>
            <p:grpSpPr>
              <a:xfrm>
                <a:off x="7462329" y="2038804"/>
                <a:ext cx="769133" cy="691038"/>
                <a:chOff x="537361" y="3459013"/>
                <a:chExt cx="769133" cy="691038"/>
              </a:xfrm>
              <a:solidFill>
                <a:srgbClr val="C00000"/>
              </a:solidFill>
            </p:grpSpPr>
            <p:sp>
              <p:nvSpPr>
                <p:cNvPr id="52" name="Rectangle: Rounded Corners 38">
                  <a:extLst>
                    <a:ext uri="{FF2B5EF4-FFF2-40B4-BE49-F238E27FC236}">
                      <a16:creationId xmlns:a16="http://schemas.microsoft.com/office/drawing/2014/main" id="{52046908-76EE-407D-BCA3-BCCFEF72DE0B}"/>
                    </a:ext>
                  </a:extLst>
                </p:cNvPr>
                <p:cNvSpPr/>
                <p:nvPr/>
              </p:nvSpPr>
              <p:spPr>
                <a:xfrm>
                  <a:off x="537361" y="3459013"/>
                  <a:ext cx="769133" cy="6910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latin typeface="Century Gothic" panose="020B0502020202020204" pitchFamily="34" charset="0"/>
                  </a:endParaRPr>
                </a:p>
              </p:txBody>
            </p:sp>
            <p:pic>
              <p:nvPicPr>
                <p:cNvPr id="53" name="Picture 8" descr="Image result for clean energy  logo no background"/>
                <p:cNvPicPr>
                  <a:picLocks noChangeAspect="1" noChangeArrowheads="1"/>
                </p:cNvPicPr>
                <p:nvPr/>
              </p:nvPicPr>
              <p:blipFill>
                <a:blip r:embed="rId14" cstate="print">
                  <a:biLevel thresh="50000"/>
                  <a:extLst>
                    <a:ext uri="{28A0092B-C50C-407E-A947-70E740481C1C}">
                      <a14:useLocalDpi xmlns:a14="http://schemas.microsoft.com/office/drawing/2010/main" val="0"/>
                    </a:ext>
                  </a:extLst>
                </a:blip>
                <a:srcRect/>
                <a:stretch>
                  <a:fillRect/>
                </a:stretch>
              </p:blipFill>
              <p:spPr bwMode="auto">
                <a:xfrm>
                  <a:off x="647401" y="3519006"/>
                  <a:ext cx="540223" cy="571051"/>
                </a:xfrm>
                <a:prstGeom prst="rect">
                  <a:avLst/>
                </a:prstGeom>
                <a:grpFill/>
                <a:extLst/>
              </p:spPr>
            </p:pic>
          </p:grpSp>
          <p:grpSp>
            <p:nvGrpSpPr>
              <p:cNvPr id="39" name="Group 38"/>
              <p:cNvGrpSpPr/>
              <p:nvPr/>
            </p:nvGrpSpPr>
            <p:grpSpPr>
              <a:xfrm>
                <a:off x="6635039" y="2038804"/>
                <a:ext cx="769132" cy="691038"/>
                <a:chOff x="537361" y="2508345"/>
                <a:chExt cx="884795" cy="691038"/>
              </a:xfrm>
              <a:solidFill>
                <a:srgbClr val="C00000"/>
              </a:solidFill>
            </p:grpSpPr>
            <p:sp>
              <p:nvSpPr>
                <p:cNvPr id="50" name="Rectangle: Rounded Corners 34">
                  <a:extLst>
                    <a:ext uri="{FF2B5EF4-FFF2-40B4-BE49-F238E27FC236}">
                      <a16:creationId xmlns:a16="http://schemas.microsoft.com/office/drawing/2014/main" id="{E48B6826-7C20-4DE1-8A5A-42D126923094}"/>
                    </a:ext>
                  </a:extLst>
                </p:cNvPr>
                <p:cNvSpPr/>
                <p:nvPr/>
              </p:nvSpPr>
              <p:spPr>
                <a:xfrm>
                  <a:off x="537361" y="2508345"/>
                  <a:ext cx="881896" cy="6910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latin typeface="Century Gothic" panose="020B0502020202020204" pitchFamily="34" charset="0"/>
                  </a:endParaRPr>
                </a:p>
              </p:txBody>
            </p:sp>
            <p:pic>
              <p:nvPicPr>
                <p:cNvPr id="51" name="Picture 10" descr="Image result for journey icon no background"/>
                <p:cNvPicPr>
                  <a:picLocks noChangeAspect="1" noChangeArrowheads="1"/>
                </p:cNvPicPr>
                <p:nvPr/>
              </p:nvPicPr>
              <p:blipFill>
                <a:blip r:embed="rId15" cstate="print">
                  <a:biLevel thresh="25000"/>
                  <a:extLst>
                    <a:ext uri="{28A0092B-C50C-407E-A947-70E740481C1C}">
                      <a14:useLocalDpi xmlns:a14="http://schemas.microsoft.com/office/drawing/2010/main" val="0"/>
                    </a:ext>
                  </a:extLst>
                </a:blip>
                <a:srcRect/>
                <a:stretch>
                  <a:fillRect/>
                </a:stretch>
              </p:blipFill>
              <p:spPr bwMode="auto">
                <a:xfrm>
                  <a:off x="537361" y="2621700"/>
                  <a:ext cx="884795" cy="552283"/>
                </a:xfrm>
                <a:prstGeom prst="rect">
                  <a:avLst/>
                </a:prstGeom>
                <a:grpFill/>
                <a:extLst/>
              </p:spPr>
            </p:pic>
          </p:grpSp>
          <p:grpSp>
            <p:nvGrpSpPr>
              <p:cNvPr id="40" name="Group 39"/>
              <p:cNvGrpSpPr/>
              <p:nvPr/>
            </p:nvGrpSpPr>
            <p:grpSpPr>
              <a:xfrm>
                <a:off x="5796319" y="2028550"/>
                <a:ext cx="769132" cy="691038"/>
                <a:chOff x="537361" y="1589396"/>
                <a:chExt cx="881896" cy="691038"/>
              </a:xfrm>
              <a:solidFill>
                <a:schemeClr val="tx2">
                  <a:lumMod val="60000"/>
                  <a:lumOff val="40000"/>
                </a:schemeClr>
              </a:solidFill>
            </p:grpSpPr>
            <p:sp>
              <p:nvSpPr>
                <p:cNvPr id="48" name="Rectangle: Rounded Corners 35">
                  <a:extLst>
                    <a:ext uri="{FF2B5EF4-FFF2-40B4-BE49-F238E27FC236}">
                      <a16:creationId xmlns:a16="http://schemas.microsoft.com/office/drawing/2014/main" id="{B48B9427-8DF6-4E28-A06E-0666253F4021}"/>
                    </a:ext>
                  </a:extLst>
                </p:cNvPr>
                <p:cNvSpPr/>
                <p:nvPr/>
              </p:nvSpPr>
              <p:spPr>
                <a:xfrm>
                  <a:off x="537361" y="1589396"/>
                  <a:ext cx="881896" cy="691038"/>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latin typeface="Century Gothic" panose="020B0502020202020204" pitchFamily="34" charset="0"/>
                  </a:endParaRPr>
                </a:p>
              </p:txBody>
            </p:sp>
            <p:pic>
              <p:nvPicPr>
                <p:cNvPr id="49" name="Picture 12" descr="Image result for people icon no background"/>
                <p:cNvPicPr>
                  <a:picLocks noChangeAspect="1" noChangeArrowheads="1"/>
                </p:cNvPicPr>
                <p:nvPr/>
              </p:nvPicPr>
              <p:blipFill>
                <a:blip r:embed="rId16" cstate="print">
                  <a:extLst>
                    <a:ext uri="{BEBA8EAE-BF5A-486C-A8C5-ECC9F3942E4B}">
                      <a14:imgProps xmlns:a14="http://schemas.microsoft.com/office/drawing/2010/main">
                        <a14:imgLayer r:embed="rId17">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650125" y="1617971"/>
                  <a:ext cx="656368" cy="550306"/>
                </a:xfrm>
                <a:prstGeom prst="rect">
                  <a:avLst/>
                </a:prstGeom>
                <a:solidFill>
                  <a:srgbClr val="C00000"/>
                </a:solidFill>
                <a:extLst/>
              </p:spPr>
            </p:pic>
          </p:grpSp>
          <p:grpSp>
            <p:nvGrpSpPr>
              <p:cNvPr id="41" name="Group 40"/>
              <p:cNvGrpSpPr/>
              <p:nvPr/>
            </p:nvGrpSpPr>
            <p:grpSpPr>
              <a:xfrm>
                <a:off x="4957335" y="2029691"/>
                <a:ext cx="769132" cy="691038"/>
                <a:chOff x="537361" y="682398"/>
                <a:chExt cx="769132" cy="691038"/>
              </a:xfrm>
              <a:solidFill>
                <a:srgbClr val="C00000"/>
              </a:solidFill>
            </p:grpSpPr>
            <p:sp>
              <p:nvSpPr>
                <p:cNvPr id="45" name="Rectangle: Rounded Corners 37">
                  <a:extLst>
                    <a:ext uri="{FF2B5EF4-FFF2-40B4-BE49-F238E27FC236}">
                      <a16:creationId xmlns:a16="http://schemas.microsoft.com/office/drawing/2014/main" id="{CC14307B-07B9-4074-B453-3F52D2A2584B}"/>
                    </a:ext>
                  </a:extLst>
                </p:cNvPr>
                <p:cNvSpPr/>
                <p:nvPr/>
              </p:nvSpPr>
              <p:spPr>
                <a:xfrm>
                  <a:off x="537361" y="682398"/>
                  <a:ext cx="769132" cy="6910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b="1" dirty="0">
                    <a:latin typeface="Century Gothic" panose="020B0502020202020204" pitchFamily="34" charset="0"/>
                  </a:endParaRPr>
                </a:p>
              </p:txBody>
            </p:sp>
            <p:pic>
              <p:nvPicPr>
                <p:cNvPr id="46" name="Picture 4" descr="Image result for lightbulb logo vector no background"/>
                <p:cNvPicPr>
                  <a:picLocks noChangeAspect="1" noChangeArrowheads="1"/>
                </p:cNvPicPr>
                <p:nvPr/>
              </p:nvPicPr>
              <p:blipFill>
                <a:blip r:embed="rId18" cstate="print">
                  <a:lum bright="70000" contrast="-70000"/>
                  <a:extLst>
                    <a:ext uri="{28A0092B-C50C-407E-A947-70E740481C1C}">
                      <a14:useLocalDpi xmlns:a14="http://schemas.microsoft.com/office/drawing/2010/main" val="0"/>
                    </a:ext>
                  </a:extLst>
                </a:blip>
                <a:srcRect/>
                <a:stretch>
                  <a:fillRect/>
                </a:stretch>
              </p:blipFill>
              <p:spPr bwMode="auto">
                <a:xfrm>
                  <a:off x="815856" y="754515"/>
                  <a:ext cx="352344" cy="549821"/>
                </a:xfrm>
                <a:prstGeom prst="rect">
                  <a:avLst/>
                </a:prstGeom>
                <a:grpFill/>
                <a:ln>
                  <a:noFill/>
                </a:ln>
                <a:effectLst>
                  <a:softEdge rad="112500"/>
                </a:effectLst>
                <a:extLst/>
              </p:spPr>
            </p:pic>
            <p:pic>
              <p:nvPicPr>
                <p:cNvPr id="47" name="Picture 14" descr="Related image"/>
                <p:cNvPicPr>
                  <a:picLocks noChangeAspect="1" noChangeArrowheads="1"/>
                </p:cNvPicPr>
                <p:nvPr/>
              </p:nvPicPr>
              <p:blipFill>
                <a:blip r:embed="rId19" cstate="print">
                  <a:extLst>
                    <a:ext uri="{BEBA8EAE-BF5A-486C-A8C5-ECC9F3942E4B}">
                      <a14:imgProps xmlns:a14="http://schemas.microsoft.com/office/drawing/2010/main">
                        <a14:imgLayer r:embed="rId20">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624725" y="712242"/>
                  <a:ext cx="592565" cy="592565"/>
                </a:xfrm>
                <a:prstGeom prst="rect">
                  <a:avLst/>
                </a:prstGeom>
                <a:grpFill/>
                <a:extLst/>
              </p:spPr>
            </p:pic>
          </p:grpSp>
          <p:grpSp>
            <p:nvGrpSpPr>
              <p:cNvPr id="42" name="Group 41"/>
              <p:cNvGrpSpPr/>
              <p:nvPr/>
            </p:nvGrpSpPr>
            <p:grpSpPr>
              <a:xfrm>
                <a:off x="3599628" y="2028550"/>
                <a:ext cx="1285693" cy="675892"/>
                <a:chOff x="9709256" y="1387875"/>
                <a:chExt cx="1053437" cy="661083"/>
              </a:xfrm>
            </p:grpSpPr>
            <p:sp>
              <p:nvSpPr>
                <p:cNvPr id="43" name="Rectangle: Rounded Corners 37">
                  <a:extLst>
                    <a:ext uri="{FF2B5EF4-FFF2-40B4-BE49-F238E27FC236}">
                      <a16:creationId xmlns:a16="http://schemas.microsoft.com/office/drawing/2014/main" id="{CC14307B-07B9-4074-B453-3F52D2A2584B}"/>
                    </a:ext>
                  </a:extLst>
                </p:cNvPr>
                <p:cNvSpPr/>
                <p:nvPr/>
              </p:nvSpPr>
              <p:spPr>
                <a:xfrm>
                  <a:off x="9770017" y="1387875"/>
                  <a:ext cx="992676" cy="661083"/>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900" b="1" dirty="0" smtClean="0">
                      <a:latin typeface="Century Gothic" panose="020B0502020202020204" pitchFamily="34" charset="0"/>
                    </a:rPr>
                    <a:t>    </a:t>
                  </a:r>
                  <a:r>
                    <a:rPr lang="en-GB" sz="800" b="1" dirty="0" smtClean="0">
                      <a:solidFill>
                        <a:srgbClr val="C00000"/>
                      </a:solidFill>
                      <a:latin typeface="Century Gothic" panose="020B0502020202020204" pitchFamily="34" charset="0"/>
                    </a:rPr>
                    <a:t>Foundations </a:t>
                  </a:r>
                </a:p>
                <a:p>
                  <a:r>
                    <a:rPr lang="en-GB" sz="800" b="1" dirty="0" smtClean="0">
                      <a:solidFill>
                        <a:srgbClr val="C00000"/>
                      </a:solidFill>
                      <a:latin typeface="Century Gothic" panose="020B0502020202020204" pitchFamily="34" charset="0"/>
                    </a:rPr>
                    <a:t>    of productivity </a:t>
                  </a:r>
                  <a:endParaRPr lang="en-GB" sz="800" b="1" dirty="0">
                    <a:solidFill>
                      <a:srgbClr val="C00000"/>
                    </a:solidFill>
                    <a:latin typeface="Century Gothic" panose="020B0502020202020204" pitchFamily="34" charset="0"/>
                  </a:endParaRPr>
                </a:p>
              </p:txBody>
            </p:sp>
            <p:sp>
              <p:nvSpPr>
                <p:cNvPr id="44" name="Rectangle 43"/>
                <p:cNvSpPr/>
                <p:nvPr/>
              </p:nvSpPr>
              <p:spPr>
                <a:xfrm>
                  <a:off x="9709256" y="1469898"/>
                  <a:ext cx="326123" cy="511756"/>
                </a:xfrm>
                <a:prstGeom prst="rect">
                  <a:avLst/>
                </a:prstGeom>
                <a:noFill/>
                <a:ln>
                  <a:noFill/>
                </a:ln>
              </p:spPr>
              <p:txBody>
                <a:bodyPr wrap="none" lIns="91440" tIns="45720" rIns="91440" bIns="45720">
                  <a:spAutoFit/>
                </a:bodyPr>
                <a:lstStyle/>
                <a:p>
                  <a:pPr algn="ctr"/>
                  <a:r>
                    <a:rPr lang="en-US" sz="2800" b="1" dirty="0" smtClean="0">
                      <a:ln w="18415" cmpd="sng">
                        <a:noFill/>
                        <a:prstDash val="solid"/>
                      </a:ln>
                      <a:solidFill>
                        <a:srgbClr val="C00000"/>
                      </a:solidFill>
                    </a:rPr>
                    <a:t>5</a:t>
                  </a:r>
                  <a:endParaRPr lang="en-US" sz="2800" b="1" dirty="0">
                    <a:ln w="18415" cmpd="sng">
                      <a:noFill/>
                      <a:prstDash val="solid"/>
                    </a:ln>
                    <a:solidFill>
                      <a:srgbClr val="C00000"/>
                    </a:solidFill>
                  </a:endParaRPr>
                </a:p>
              </p:txBody>
            </p:sp>
          </p:grpSp>
        </p:grpSp>
        <p:sp>
          <p:nvSpPr>
            <p:cNvPr id="32" name="TextBox 31"/>
            <p:cNvSpPr txBox="1"/>
            <p:nvPr/>
          </p:nvSpPr>
          <p:spPr>
            <a:xfrm>
              <a:off x="5051982" y="2498324"/>
              <a:ext cx="533480" cy="261610"/>
            </a:xfrm>
            <a:prstGeom prst="rect">
              <a:avLst/>
            </a:prstGeom>
            <a:noFill/>
          </p:spPr>
          <p:txBody>
            <a:bodyPr wrap="none" rtlCol="0">
              <a:spAutoFit/>
            </a:bodyPr>
            <a:lstStyle/>
            <a:p>
              <a:r>
                <a:rPr lang="en-GB" sz="1200" b="1" dirty="0">
                  <a:solidFill>
                    <a:schemeClr val="tx1">
                      <a:lumMod val="65000"/>
                      <a:lumOff val="35000"/>
                    </a:schemeClr>
                  </a:solidFill>
                </a:rPr>
                <a:t>I</a:t>
              </a:r>
              <a:r>
                <a:rPr lang="en-GB" sz="1200" b="1" dirty="0" smtClean="0">
                  <a:solidFill>
                    <a:schemeClr val="tx1">
                      <a:lumMod val="65000"/>
                      <a:lumOff val="35000"/>
                    </a:schemeClr>
                  </a:solidFill>
                </a:rPr>
                <a:t>deas</a:t>
              </a:r>
              <a:endParaRPr lang="en-GB" sz="1200" b="1" dirty="0">
                <a:solidFill>
                  <a:schemeClr val="tx1">
                    <a:lumMod val="65000"/>
                    <a:lumOff val="35000"/>
                  </a:schemeClr>
                </a:solidFill>
              </a:endParaRPr>
            </a:p>
          </p:txBody>
        </p:sp>
        <p:sp>
          <p:nvSpPr>
            <p:cNvPr id="33" name="TextBox 32"/>
            <p:cNvSpPr txBox="1"/>
            <p:nvPr/>
          </p:nvSpPr>
          <p:spPr>
            <a:xfrm>
              <a:off x="5843403" y="2508721"/>
              <a:ext cx="629305" cy="255479"/>
            </a:xfrm>
            <a:prstGeom prst="rect">
              <a:avLst/>
            </a:prstGeom>
            <a:noFill/>
          </p:spPr>
          <p:txBody>
            <a:bodyPr wrap="none" rtlCol="0">
              <a:spAutoFit/>
            </a:bodyPr>
            <a:lstStyle/>
            <a:p>
              <a:r>
                <a:rPr lang="en-GB" sz="1200" b="1" dirty="0" smtClean="0">
                  <a:solidFill>
                    <a:schemeClr val="tx1">
                      <a:lumMod val="65000"/>
                      <a:lumOff val="35000"/>
                    </a:schemeClr>
                  </a:solidFill>
                </a:rPr>
                <a:t>People</a:t>
              </a:r>
              <a:endParaRPr lang="en-GB" sz="1200" b="1" dirty="0">
                <a:solidFill>
                  <a:schemeClr val="tx1">
                    <a:lumMod val="65000"/>
                    <a:lumOff val="35000"/>
                  </a:schemeClr>
                </a:solidFill>
              </a:endParaRPr>
            </a:p>
          </p:txBody>
        </p:sp>
        <p:sp>
          <p:nvSpPr>
            <p:cNvPr id="34" name="TextBox 33"/>
            <p:cNvSpPr txBox="1"/>
            <p:nvPr/>
          </p:nvSpPr>
          <p:spPr>
            <a:xfrm>
              <a:off x="6501022" y="2508872"/>
              <a:ext cx="1074211" cy="255479"/>
            </a:xfrm>
            <a:prstGeom prst="rect">
              <a:avLst/>
            </a:prstGeom>
            <a:noFill/>
          </p:spPr>
          <p:txBody>
            <a:bodyPr wrap="none" rtlCol="0">
              <a:spAutoFit/>
            </a:bodyPr>
            <a:lstStyle/>
            <a:p>
              <a:r>
                <a:rPr lang="en-GB" sz="1200" b="1" dirty="0" smtClean="0">
                  <a:solidFill>
                    <a:schemeClr val="tx1">
                      <a:lumMod val="65000"/>
                      <a:lumOff val="35000"/>
                    </a:schemeClr>
                  </a:solidFill>
                </a:rPr>
                <a:t>Infrastructure</a:t>
              </a:r>
              <a:endParaRPr lang="en-GB" sz="1200" b="1" dirty="0">
                <a:solidFill>
                  <a:schemeClr val="tx1">
                    <a:lumMod val="65000"/>
                    <a:lumOff val="35000"/>
                  </a:schemeClr>
                </a:solidFill>
              </a:endParaRPr>
            </a:p>
          </p:txBody>
        </p:sp>
        <p:sp>
          <p:nvSpPr>
            <p:cNvPr id="35" name="TextBox 34"/>
            <p:cNvSpPr txBox="1"/>
            <p:nvPr/>
          </p:nvSpPr>
          <p:spPr>
            <a:xfrm>
              <a:off x="8372011" y="2538458"/>
              <a:ext cx="535217" cy="261610"/>
            </a:xfrm>
            <a:prstGeom prst="rect">
              <a:avLst/>
            </a:prstGeom>
            <a:noFill/>
          </p:spPr>
          <p:txBody>
            <a:bodyPr wrap="none" rtlCol="0">
              <a:spAutoFit/>
            </a:bodyPr>
            <a:lstStyle/>
            <a:p>
              <a:r>
                <a:rPr lang="en-GB" sz="1200" b="1" dirty="0" smtClean="0">
                  <a:solidFill>
                    <a:schemeClr val="tx1">
                      <a:lumMod val="65000"/>
                      <a:lumOff val="35000"/>
                    </a:schemeClr>
                  </a:solidFill>
                </a:rPr>
                <a:t>Place</a:t>
              </a:r>
              <a:endParaRPr lang="en-GB" sz="1200" b="1" dirty="0">
                <a:solidFill>
                  <a:schemeClr val="tx1">
                    <a:lumMod val="65000"/>
                    <a:lumOff val="35000"/>
                  </a:schemeClr>
                </a:solidFill>
              </a:endParaRPr>
            </a:p>
          </p:txBody>
        </p:sp>
        <p:sp>
          <p:nvSpPr>
            <p:cNvPr id="36" name="TextBox 35"/>
            <p:cNvSpPr txBox="1"/>
            <p:nvPr/>
          </p:nvSpPr>
          <p:spPr>
            <a:xfrm>
              <a:off x="7376249" y="2520096"/>
              <a:ext cx="1019804" cy="425798"/>
            </a:xfrm>
            <a:prstGeom prst="rect">
              <a:avLst/>
            </a:prstGeom>
            <a:noFill/>
          </p:spPr>
          <p:txBody>
            <a:bodyPr wrap="none" rtlCol="0">
              <a:spAutoFit/>
            </a:bodyPr>
            <a:lstStyle/>
            <a:p>
              <a:pPr algn="ctr"/>
              <a:r>
                <a:rPr lang="en-GB" sz="1200" b="1" dirty="0" smtClean="0">
                  <a:solidFill>
                    <a:schemeClr val="tx1">
                      <a:lumMod val="65000"/>
                      <a:lumOff val="35000"/>
                    </a:schemeClr>
                  </a:solidFill>
                </a:rPr>
                <a:t>Business </a:t>
              </a:r>
            </a:p>
            <a:p>
              <a:pPr algn="ctr"/>
              <a:r>
                <a:rPr lang="en-GB" sz="1200" b="1" dirty="0" smtClean="0">
                  <a:solidFill>
                    <a:schemeClr val="tx1">
                      <a:lumMod val="65000"/>
                      <a:lumOff val="35000"/>
                    </a:schemeClr>
                  </a:solidFill>
                </a:rPr>
                <a:t>environment</a:t>
              </a:r>
              <a:endParaRPr lang="en-GB" sz="1200" b="1" dirty="0">
                <a:solidFill>
                  <a:schemeClr val="tx1">
                    <a:lumMod val="65000"/>
                    <a:lumOff val="35000"/>
                  </a:schemeClr>
                </a:solidFill>
              </a:endParaRPr>
            </a:p>
          </p:txBody>
        </p:sp>
      </p:grpSp>
    </p:spTree>
    <p:extLst>
      <p:ext uri="{BB962C8B-B14F-4D97-AF65-F5344CB8AC3E}">
        <p14:creationId xmlns:p14="http://schemas.microsoft.com/office/powerpoint/2010/main" val="38583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500"/>
                                        <p:tgtEl>
                                          <p:spTgt spid="3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1+#ppt_w/2"/>
                                          </p:val>
                                        </p:tav>
                                        <p:tav tm="100000">
                                          <p:val>
                                            <p:strVal val="#ppt_x"/>
                                          </p:val>
                                        </p:tav>
                                      </p:tavLst>
                                    </p:anim>
                                    <p:anim calcmode="lin" valueType="num">
                                      <p:cBhvr additive="base">
                                        <p:cTn id="21" dur="500" fill="hold"/>
                                        <p:tgtEl>
                                          <p:spTgt spid="9"/>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0-#ppt_w/2"/>
                                          </p:val>
                                        </p:tav>
                                        <p:tav tm="100000">
                                          <p:val>
                                            <p:strVal val="#ppt_x"/>
                                          </p:val>
                                        </p:tav>
                                      </p:tavLst>
                                    </p:anim>
                                    <p:anim calcmode="lin" valueType="num">
                                      <p:cBhvr additive="base">
                                        <p:cTn id="2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442786" y="830986"/>
            <a:ext cx="7546187" cy="6137110"/>
          </a:xfrm>
          <a:prstGeom prst="rect">
            <a:avLst/>
          </a:prstGeom>
        </p:spPr>
      </p:pic>
      <p:sp>
        <p:nvSpPr>
          <p:cNvPr id="3" name="Rounded Rectangle 2"/>
          <p:cNvSpPr/>
          <p:nvPr/>
        </p:nvSpPr>
        <p:spPr>
          <a:xfrm>
            <a:off x="3334289" y="309234"/>
            <a:ext cx="5982203" cy="468052"/>
          </a:xfrm>
          <a:prstGeom prst="round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FFC000"/>
                </a:solidFill>
                <a:latin typeface="Century Gothic" panose="020B0502020202020204" pitchFamily="34" charset="0"/>
              </a:rPr>
              <a:t>Grand </a:t>
            </a:r>
            <a:r>
              <a:rPr lang="en-GB" sz="2400" b="1" dirty="0" smtClean="0">
                <a:solidFill>
                  <a:srgbClr val="FFC000"/>
                </a:solidFill>
                <a:latin typeface="Century Gothic" panose="020B0502020202020204" pitchFamily="34" charset="0"/>
              </a:rPr>
              <a:t>Challenges</a:t>
            </a:r>
          </a:p>
        </p:txBody>
      </p:sp>
      <p:sp>
        <p:nvSpPr>
          <p:cNvPr id="4" name="Rounded Rectangle 3"/>
          <p:cNvSpPr/>
          <p:nvPr/>
        </p:nvSpPr>
        <p:spPr>
          <a:xfrm>
            <a:off x="6484684" y="2513474"/>
            <a:ext cx="3727366" cy="576065"/>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b="1" dirty="0" smtClean="0">
                <a:solidFill>
                  <a:srgbClr val="C00000"/>
                </a:solidFill>
                <a:latin typeface="Century Gothic" panose="020B0502020202020204" pitchFamily="34" charset="0"/>
              </a:rPr>
              <a:t>Drive growth in our key growth sectors</a:t>
            </a:r>
            <a:endParaRPr lang="en-GB" sz="1600" b="1" dirty="0">
              <a:solidFill>
                <a:srgbClr val="C00000"/>
              </a:solidFill>
              <a:latin typeface="Century Gothic" panose="020B0502020202020204" pitchFamily="34" charset="0"/>
            </a:endParaRPr>
          </a:p>
        </p:txBody>
      </p:sp>
      <p:sp>
        <p:nvSpPr>
          <p:cNvPr id="5" name="Rounded Rectangle 4"/>
          <p:cNvSpPr/>
          <p:nvPr/>
        </p:nvSpPr>
        <p:spPr>
          <a:xfrm>
            <a:off x="3992302" y="995288"/>
            <a:ext cx="4862039" cy="576064"/>
          </a:xfrm>
          <a:prstGeom prst="round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C000"/>
                </a:solidFill>
                <a:latin typeface="Century Gothic" panose="020B0502020202020204" pitchFamily="34" charset="0"/>
              </a:rPr>
              <a:t>Future Dorset: The </a:t>
            </a:r>
            <a:r>
              <a:rPr lang="en-GB" b="1" dirty="0" smtClean="0">
                <a:solidFill>
                  <a:srgbClr val="FFC000"/>
                </a:solidFill>
                <a:latin typeface="Century Gothic" panose="020B0502020202020204" pitchFamily="34" charset="0"/>
              </a:rPr>
              <a:t>Vision</a:t>
            </a:r>
            <a:endParaRPr lang="en-GB" b="1" dirty="0">
              <a:solidFill>
                <a:srgbClr val="FFC000"/>
              </a:solidFill>
              <a:latin typeface="Century Gothic" panose="020B0502020202020204" pitchFamily="34" charset="0"/>
            </a:endParaRPr>
          </a:p>
        </p:txBody>
      </p:sp>
      <p:sp>
        <p:nvSpPr>
          <p:cNvPr id="6" name="Rounded Rectangle 5"/>
          <p:cNvSpPr/>
          <p:nvPr/>
        </p:nvSpPr>
        <p:spPr>
          <a:xfrm>
            <a:off x="6498743" y="3325387"/>
            <a:ext cx="3713308" cy="574154"/>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b="1" dirty="0" smtClean="0">
                <a:solidFill>
                  <a:srgbClr val="C00000"/>
                </a:solidFill>
                <a:latin typeface="Century Gothic" panose="020B0502020202020204" pitchFamily="34" charset="0"/>
              </a:rPr>
              <a:t>Work with the government to prioritise investment</a:t>
            </a:r>
            <a:endParaRPr lang="en-GB" sz="1600" b="1" dirty="0">
              <a:solidFill>
                <a:srgbClr val="C00000"/>
              </a:solidFill>
              <a:latin typeface="Century Gothic" panose="020B0502020202020204" pitchFamily="34" charset="0"/>
            </a:endParaRPr>
          </a:p>
        </p:txBody>
      </p:sp>
      <p:sp>
        <p:nvSpPr>
          <p:cNvPr id="7" name="Rounded Rectangle 6"/>
          <p:cNvSpPr/>
          <p:nvPr/>
        </p:nvSpPr>
        <p:spPr>
          <a:xfrm>
            <a:off x="6498743" y="4078260"/>
            <a:ext cx="3727366" cy="920073"/>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b="1" dirty="0" smtClean="0">
                <a:solidFill>
                  <a:srgbClr val="C00000"/>
                </a:solidFill>
                <a:latin typeface="Century Gothic" panose="020B0502020202020204" pitchFamily="34" charset="0"/>
              </a:rPr>
              <a:t>Pursue affordable housing and healthy living deals</a:t>
            </a:r>
          </a:p>
        </p:txBody>
      </p:sp>
      <p:grpSp>
        <p:nvGrpSpPr>
          <p:cNvPr id="8" name="Group 7"/>
          <p:cNvGrpSpPr/>
          <p:nvPr/>
        </p:nvGrpSpPr>
        <p:grpSpPr>
          <a:xfrm>
            <a:off x="2713896" y="2477262"/>
            <a:ext cx="2797686" cy="576064"/>
            <a:chOff x="632521" y="1879129"/>
            <a:chExt cx="3030826" cy="576064"/>
          </a:xfrm>
        </p:grpSpPr>
        <p:sp>
          <p:nvSpPr>
            <p:cNvPr id="9" name="Rounded Rectangle 8"/>
            <p:cNvSpPr/>
            <p:nvPr/>
          </p:nvSpPr>
          <p:spPr>
            <a:xfrm>
              <a:off x="632521" y="1879129"/>
              <a:ext cx="2879178" cy="576064"/>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Century Gothic" panose="020B0502020202020204" pitchFamily="34" charset="0"/>
                </a:rPr>
                <a:t>Data and digital growth</a:t>
              </a:r>
              <a:endParaRPr lang="en-GB" sz="1600" b="1" dirty="0">
                <a:solidFill>
                  <a:schemeClr val="tx1"/>
                </a:solidFill>
                <a:latin typeface="Century Gothic" panose="020B0502020202020204" pitchFamily="34" charset="0"/>
              </a:endParaRPr>
            </a:p>
          </p:txBody>
        </p:sp>
        <p:sp>
          <p:nvSpPr>
            <p:cNvPr id="10" name="Down Arrow 9"/>
            <p:cNvSpPr/>
            <p:nvPr/>
          </p:nvSpPr>
          <p:spPr>
            <a:xfrm rot="16200000">
              <a:off x="3359655" y="2092118"/>
              <a:ext cx="384870" cy="22251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sp>
        <p:nvSpPr>
          <p:cNvPr id="11" name="Rounded Rectangle 10"/>
          <p:cNvSpPr/>
          <p:nvPr/>
        </p:nvSpPr>
        <p:spPr>
          <a:xfrm>
            <a:off x="6498743" y="5149332"/>
            <a:ext cx="3727366" cy="1030533"/>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600" b="1" dirty="0" smtClean="0">
                <a:solidFill>
                  <a:srgbClr val="C00000"/>
                </a:solidFill>
                <a:latin typeface="Century Gothic" panose="020B0502020202020204" pitchFamily="34" charset="0"/>
              </a:rPr>
              <a:t>Create a vibrant and sustainable 21</a:t>
            </a:r>
            <a:r>
              <a:rPr lang="en-GB" sz="1600" b="1" baseline="30000" dirty="0" smtClean="0">
                <a:solidFill>
                  <a:srgbClr val="C00000"/>
                </a:solidFill>
                <a:latin typeface="Century Gothic" panose="020B0502020202020204" pitchFamily="34" charset="0"/>
              </a:rPr>
              <a:t>st</a:t>
            </a:r>
            <a:r>
              <a:rPr lang="en-GB" sz="1600" b="1" dirty="0" smtClean="0">
                <a:solidFill>
                  <a:srgbClr val="C00000"/>
                </a:solidFill>
                <a:latin typeface="Century Gothic" panose="020B0502020202020204" pitchFamily="34" charset="0"/>
              </a:rPr>
              <a:t> city by the sea and support a modern county economy</a:t>
            </a:r>
          </a:p>
        </p:txBody>
      </p:sp>
      <p:grpSp>
        <p:nvGrpSpPr>
          <p:cNvPr id="12" name="Group 11"/>
          <p:cNvGrpSpPr/>
          <p:nvPr/>
        </p:nvGrpSpPr>
        <p:grpSpPr>
          <a:xfrm>
            <a:off x="2713896" y="3337747"/>
            <a:ext cx="2797688" cy="576064"/>
            <a:chOff x="992557" y="2564904"/>
            <a:chExt cx="3030829" cy="576064"/>
          </a:xfrm>
        </p:grpSpPr>
        <p:sp>
          <p:nvSpPr>
            <p:cNvPr id="13" name="Rounded Rectangle 12"/>
            <p:cNvSpPr/>
            <p:nvPr/>
          </p:nvSpPr>
          <p:spPr>
            <a:xfrm>
              <a:off x="992557" y="2564904"/>
              <a:ext cx="2879181" cy="576064"/>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Century Gothic" panose="020B0502020202020204" pitchFamily="34" charset="0"/>
                </a:rPr>
                <a:t>Future of mobility and connectivity</a:t>
              </a:r>
              <a:endParaRPr lang="en-GB" sz="1600" b="1" dirty="0">
                <a:solidFill>
                  <a:schemeClr val="tx1"/>
                </a:solidFill>
                <a:latin typeface="Century Gothic" panose="020B0502020202020204" pitchFamily="34" charset="0"/>
              </a:endParaRPr>
            </a:p>
          </p:txBody>
        </p:sp>
        <p:sp>
          <p:nvSpPr>
            <p:cNvPr id="14" name="Down Arrow 13"/>
            <p:cNvSpPr/>
            <p:nvPr/>
          </p:nvSpPr>
          <p:spPr>
            <a:xfrm rot="16200000">
              <a:off x="3719694" y="2742634"/>
              <a:ext cx="384870" cy="22251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grpSp>
        <p:nvGrpSpPr>
          <p:cNvPr id="15" name="Group 14"/>
          <p:cNvGrpSpPr/>
          <p:nvPr/>
        </p:nvGrpSpPr>
        <p:grpSpPr>
          <a:xfrm>
            <a:off x="2690183" y="4095038"/>
            <a:ext cx="2808565" cy="886518"/>
            <a:chOff x="980774" y="3373023"/>
            <a:chExt cx="3042612" cy="886518"/>
          </a:xfrm>
        </p:grpSpPr>
        <p:sp>
          <p:nvSpPr>
            <p:cNvPr id="16" name="Rounded Rectangle 15"/>
            <p:cNvSpPr/>
            <p:nvPr/>
          </p:nvSpPr>
          <p:spPr>
            <a:xfrm>
              <a:off x="980774" y="3373023"/>
              <a:ext cx="2890964" cy="886518"/>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Century Gothic" panose="020B0502020202020204" pitchFamily="34" charset="0"/>
                </a:rPr>
                <a:t>Harness innovation to support and ageing society</a:t>
              </a:r>
              <a:endParaRPr lang="en-GB" sz="1050" b="1" dirty="0">
                <a:solidFill>
                  <a:schemeClr val="tx1"/>
                </a:solidFill>
                <a:latin typeface="Century Gothic" panose="020B0502020202020204" pitchFamily="34" charset="0"/>
              </a:endParaRPr>
            </a:p>
          </p:txBody>
        </p:sp>
        <p:sp>
          <p:nvSpPr>
            <p:cNvPr id="17" name="Down Arrow 16"/>
            <p:cNvSpPr/>
            <p:nvPr/>
          </p:nvSpPr>
          <p:spPr>
            <a:xfrm rot="16200000">
              <a:off x="3719694" y="3699300"/>
              <a:ext cx="384870" cy="22251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grpSp>
        <p:nvGrpSpPr>
          <p:cNvPr id="18" name="Group 17"/>
          <p:cNvGrpSpPr/>
          <p:nvPr/>
        </p:nvGrpSpPr>
        <p:grpSpPr>
          <a:xfrm>
            <a:off x="2701059" y="5123558"/>
            <a:ext cx="2797690" cy="1046384"/>
            <a:chOff x="992556" y="4487987"/>
            <a:chExt cx="3030831" cy="1046384"/>
          </a:xfrm>
        </p:grpSpPr>
        <p:sp>
          <p:nvSpPr>
            <p:cNvPr id="19" name="Rounded Rectangle 18"/>
            <p:cNvSpPr/>
            <p:nvPr/>
          </p:nvSpPr>
          <p:spPr>
            <a:xfrm>
              <a:off x="992556" y="4487987"/>
              <a:ext cx="2879182" cy="1046384"/>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Century Gothic" panose="020B0502020202020204" pitchFamily="34" charset="0"/>
                </a:rPr>
                <a:t>Clean and sustainable growth</a:t>
              </a:r>
              <a:endParaRPr lang="en-GB" sz="1600" b="1" dirty="0">
                <a:solidFill>
                  <a:schemeClr val="tx1"/>
                </a:solidFill>
                <a:latin typeface="Century Gothic" panose="020B0502020202020204" pitchFamily="34" charset="0"/>
              </a:endParaRPr>
            </a:p>
          </p:txBody>
        </p:sp>
        <p:sp>
          <p:nvSpPr>
            <p:cNvPr id="20" name="Down Arrow 19"/>
            <p:cNvSpPr/>
            <p:nvPr/>
          </p:nvSpPr>
          <p:spPr>
            <a:xfrm rot="16200000">
              <a:off x="3719695" y="4899922"/>
              <a:ext cx="384870" cy="22251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pic>
        <p:nvPicPr>
          <p:cNvPr id="21" name="Picture 2" descr="Image result for growth icon no background"/>
          <p:cNvPicPr>
            <a:picLocks noChangeAspect="1" noChangeArrowheads="1"/>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brightnessContrast bright="66000" contrast="-88000"/>
                    </a14:imgEffect>
                  </a14:imgLayer>
                </a14:imgProps>
              </a:ext>
              <a:ext uri="{28A0092B-C50C-407E-A947-70E740481C1C}">
                <a14:useLocalDpi xmlns:a14="http://schemas.microsoft.com/office/drawing/2010/main" val="0"/>
              </a:ext>
            </a:extLst>
          </a:blip>
          <a:srcRect/>
          <a:stretch>
            <a:fillRect/>
          </a:stretch>
        </p:blipFill>
        <p:spPr bwMode="auto">
          <a:xfrm>
            <a:off x="5635191" y="2765294"/>
            <a:ext cx="581605" cy="63007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4" descr="Image result for connect icon"/>
          <p:cNvPicPr>
            <a:picLocks noChangeAspect="1" noChangeArrowheads="1"/>
          </p:cNvPicPr>
          <p:nvPr/>
        </p:nvPicPr>
        <p:blipFill>
          <a:blip r:embed="rId5" cstate="print">
            <a:duotone>
              <a:schemeClr val="accent2">
                <a:shade val="45000"/>
                <a:satMod val="135000"/>
              </a:schemeClr>
              <a:prstClr val="white"/>
            </a:duotone>
            <a:extLst>
              <a:ext uri="{BEBA8EAE-BF5A-486C-A8C5-ECC9F3942E4B}">
                <a14:imgProps xmlns:a14="http://schemas.microsoft.com/office/drawing/2010/main">
                  <a14:imgLayer r:embed="rId6">
                    <a14:imgEffect>
                      <a14:brightnessContrast bright="86000" contrast="-84000"/>
                    </a14:imgEffect>
                  </a14:imgLayer>
                </a14:imgProps>
              </a:ext>
              <a:ext uri="{28A0092B-C50C-407E-A947-70E740481C1C}">
                <a14:useLocalDpi xmlns:a14="http://schemas.microsoft.com/office/drawing/2010/main" val="0"/>
              </a:ext>
            </a:extLst>
          </a:blip>
          <a:srcRect/>
          <a:stretch>
            <a:fillRect/>
          </a:stretch>
        </p:blipFill>
        <p:spPr bwMode="auto">
          <a:xfrm flipH="1">
            <a:off x="5626612" y="3395366"/>
            <a:ext cx="655737" cy="71038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8" descr="Image result for healthy home icon"/>
          <p:cNvPicPr>
            <a:picLocks noChangeAspect="1" noChangeArrowheads="1"/>
          </p:cNvPicPr>
          <p:nvPr/>
        </p:nvPicPr>
        <p:blipFill rotWithShape="1">
          <a:blip r:embed="rId7" cstate="print">
            <a:duotone>
              <a:prstClr val="black"/>
              <a:schemeClr val="accent2">
                <a:tint val="45000"/>
                <a:satMod val="400000"/>
              </a:schemeClr>
            </a:duotone>
            <a:extLst>
              <a:ext uri="{BEBA8EAE-BF5A-486C-A8C5-ECC9F3942E4B}">
                <a14:imgProps xmlns:a14="http://schemas.microsoft.com/office/drawing/2010/main">
                  <a14:imgLayer r:embed="rId8">
                    <a14:imgEffect>
                      <a14:brightnessContrast bright="94000" contrast="-66000"/>
                    </a14:imgEffect>
                  </a14:imgLayer>
                </a14:imgProps>
              </a:ext>
              <a:ext uri="{28A0092B-C50C-407E-A947-70E740481C1C}">
                <a14:useLocalDpi xmlns:a14="http://schemas.microsoft.com/office/drawing/2010/main" val="0"/>
              </a:ext>
            </a:extLst>
          </a:blip>
          <a:srcRect l="11607" r="6019"/>
          <a:stretch/>
        </p:blipFill>
        <p:spPr bwMode="auto">
          <a:xfrm>
            <a:off x="5511582" y="4043439"/>
            <a:ext cx="911740" cy="89930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0" descr="Image result for sustainability icon"/>
          <p:cNvPicPr>
            <a:picLocks noChangeAspect="1" noChangeArrowheads="1"/>
          </p:cNvPicPr>
          <p:nvPr/>
        </p:nvPicPr>
        <p:blipFill>
          <a:blip r:embed="rId9" cstate="print">
            <a:duotone>
              <a:schemeClr val="accent2">
                <a:shade val="45000"/>
                <a:satMod val="135000"/>
              </a:schemeClr>
              <a:prstClr val="white"/>
            </a:duotone>
            <a:extLst>
              <a:ext uri="{BEBA8EAE-BF5A-486C-A8C5-ECC9F3942E4B}">
                <a14:imgProps xmlns:a14="http://schemas.microsoft.com/office/drawing/2010/main">
                  <a14:imgLayer r:embed="rId10">
                    <a14:imgEffect>
                      <a14:brightnessContrast bright="92000" contrast="-76000"/>
                    </a14:imgEffect>
                  </a14:imgLayer>
                </a14:imgProps>
              </a:ext>
              <a:ext uri="{28A0092B-C50C-407E-A947-70E740481C1C}">
                <a14:useLocalDpi xmlns:a14="http://schemas.microsoft.com/office/drawing/2010/main" val="0"/>
              </a:ext>
            </a:extLst>
          </a:blip>
          <a:srcRect/>
          <a:stretch>
            <a:fillRect/>
          </a:stretch>
        </p:blipFill>
        <p:spPr bwMode="auto">
          <a:xfrm>
            <a:off x="5625695" y="5288708"/>
            <a:ext cx="590185" cy="639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99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0-#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0-#ppt_w/2"/>
                                          </p:val>
                                        </p:tav>
                                        <p:tav tm="100000">
                                          <p:val>
                                            <p:strVal val="#ppt_x"/>
                                          </p:val>
                                        </p:tav>
                                      </p:tavLst>
                                    </p:anim>
                                    <p:anim calcmode="lin" valueType="num">
                                      <p:cBhvr additive="base">
                                        <p:cTn id="24" dur="500" fill="hold"/>
                                        <p:tgtEl>
                                          <p:spTgt spid="18"/>
                                        </p:tgtEl>
                                        <p:attrNameLst>
                                          <p:attrName>ppt_y</p:attrName>
                                        </p:attrNameLst>
                                      </p:cBhvr>
                                      <p:tavLst>
                                        <p:tav tm="0">
                                          <p:val>
                                            <p:strVal val="#ppt_y"/>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4"/>
                                        </p:tgtEl>
                                        <p:attrNameLst>
                                          <p:attrName>style.visibility</p:attrName>
                                        </p:attrNameLst>
                                      </p:cBhvr>
                                      <p:to>
                                        <p:strVal val="visible"/>
                                      </p:to>
                                    </p:set>
                                    <p:anim calcmode="lin" valueType="num">
                                      <p:cBhvr additive="base">
                                        <p:cTn id="39" dur="500" fill="hold"/>
                                        <p:tgtEl>
                                          <p:spTgt spid="24"/>
                                        </p:tgtEl>
                                        <p:attrNameLst>
                                          <p:attrName>ppt_x</p:attrName>
                                        </p:attrNameLst>
                                      </p:cBhvr>
                                      <p:tavLst>
                                        <p:tav tm="0">
                                          <p:val>
                                            <p:strVal val="#ppt_x"/>
                                          </p:val>
                                        </p:tav>
                                        <p:tav tm="100000">
                                          <p:val>
                                            <p:strVal val="#ppt_x"/>
                                          </p:val>
                                        </p:tav>
                                      </p:tavLst>
                                    </p:anim>
                                    <p:anim calcmode="lin" valueType="num">
                                      <p:cBhvr additive="base">
                                        <p:cTn id="40" dur="500" fill="hold"/>
                                        <p:tgtEl>
                                          <p:spTgt spid="24"/>
                                        </p:tgtEl>
                                        <p:attrNameLst>
                                          <p:attrName>ppt_y</p:attrName>
                                        </p:attrNameLst>
                                      </p:cBhvr>
                                      <p:tavLst>
                                        <p:tav tm="0">
                                          <p:val>
                                            <p:strVal val="1+#ppt_h/2"/>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1+#ppt_w/2"/>
                                          </p:val>
                                        </p:tav>
                                        <p:tav tm="100000">
                                          <p:val>
                                            <p:strVal val="#ppt_x"/>
                                          </p:val>
                                        </p:tav>
                                      </p:tavLst>
                                    </p:anim>
                                    <p:anim calcmode="lin" valueType="num">
                                      <p:cBhvr additive="base">
                                        <p:cTn id="44" dur="500" fill="hold"/>
                                        <p:tgtEl>
                                          <p:spTgt spid="4"/>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1+#ppt_w/2"/>
                                          </p:val>
                                        </p:tav>
                                        <p:tav tm="100000">
                                          <p:val>
                                            <p:strVal val="#ppt_x"/>
                                          </p:val>
                                        </p:tav>
                                      </p:tavLst>
                                    </p:anim>
                                    <p:anim calcmode="lin" valueType="num">
                                      <p:cBhvr additive="base">
                                        <p:cTn id="48" dur="500" fill="hold"/>
                                        <p:tgtEl>
                                          <p:spTgt spid="6"/>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additive="base">
                                        <p:cTn id="51" dur="500" fill="hold"/>
                                        <p:tgtEl>
                                          <p:spTgt spid="7"/>
                                        </p:tgtEl>
                                        <p:attrNameLst>
                                          <p:attrName>ppt_x</p:attrName>
                                        </p:attrNameLst>
                                      </p:cBhvr>
                                      <p:tavLst>
                                        <p:tav tm="0">
                                          <p:val>
                                            <p:strVal val="1+#ppt_w/2"/>
                                          </p:val>
                                        </p:tav>
                                        <p:tav tm="100000">
                                          <p:val>
                                            <p:strVal val="#ppt_x"/>
                                          </p:val>
                                        </p:tav>
                                      </p:tavLst>
                                    </p:anim>
                                    <p:anim calcmode="lin" valueType="num">
                                      <p:cBhvr additive="base">
                                        <p:cTn id="52" dur="500" fill="hold"/>
                                        <p:tgtEl>
                                          <p:spTgt spid="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1+#ppt_w/2"/>
                                          </p:val>
                                        </p:tav>
                                        <p:tav tm="100000">
                                          <p:val>
                                            <p:strVal val="#ppt_x"/>
                                          </p:val>
                                        </p:tav>
                                      </p:tavLst>
                                    </p:anim>
                                    <p:anim calcmode="lin" valueType="num">
                                      <p:cBhvr additive="base">
                                        <p:cTn id="5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8905" y="692697"/>
            <a:ext cx="8819163" cy="5348750"/>
            <a:chOff x="107504" y="-147172"/>
            <a:chExt cx="8819163" cy="4969757"/>
          </a:xfrm>
        </p:grpSpPr>
        <p:cxnSp>
          <p:nvCxnSpPr>
            <p:cNvPr id="3" name="Straight Connector 2"/>
            <p:cNvCxnSpPr/>
            <p:nvPr/>
          </p:nvCxnSpPr>
          <p:spPr>
            <a:xfrm>
              <a:off x="6933909" y="681618"/>
              <a:ext cx="0" cy="119227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003162" y="-61905"/>
              <a:ext cx="1834387" cy="226749"/>
            </a:xfrm>
            <a:prstGeom prst="rect">
              <a:avLst/>
            </a:prstGeom>
            <a:noFill/>
          </p:spPr>
          <p:txBody>
            <a:bodyPr wrap="square" lIns="68589" tIns="34295" rIns="68589" bIns="34295" rtlCol="0">
              <a:spAutoFit/>
            </a:bodyPr>
            <a:lstStyle/>
            <a:p>
              <a:pPr algn="ctr"/>
              <a:r>
                <a:rPr lang="en-US" sz="1200" b="1" kern="0" dirty="0">
                  <a:solidFill>
                    <a:srgbClr val="C00000"/>
                  </a:solidFill>
                  <a:latin typeface="Century Gothic" panose="020B0502020202020204" pitchFamily="34" charset="0"/>
                  <a:ea typeface="Open Sans" pitchFamily="34" charset="0"/>
                  <a:cs typeface="Open Sans" pitchFamily="34" charset="0"/>
                </a:rPr>
                <a:t>Financing </a:t>
              </a:r>
            </a:p>
          </p:txBody>
        </p:sp>
        <p:grpSp>
          <p:nvGrpSpPr>
            <p:cNvPr id="5" name="Group 4"/>
            <p:cNvGrpSpPr/>
            <p:nvPr/>
          </p:nvGrpSpPr>
          <p:grpSpPr>
            <a:xfrm>
              <a:off x="107504" y="-147172"/>
              <a:ext cx="8819163" cy="4969757"/>
              <a:chOff x="107504" y="-147172"/>
              <a:chExt cx="8819163" cy="4969757"/>
            </a:xfrm>
          </p:grpSpPr>
          <p:grpSp>
            <p:nvGrpSpPr>
              <p:cNvPr id="6" name="Group 5"/>
              <p:cNvGrpSpPr/>
              <p:nvPr/>
            </p:nvGrpSpPr>
            <p:grpSpPr>
              <a:xfrm>
                <a:off x="6619447" y="175995"/>
                <a:ext cx="650697" cy="650526"/>
                <a:chOff x="7585849" y="797785"/>
                <a:chExt cx="650697" cy="650526"/>
              </a:xfrm>
            </p:grpSpPr>
            <p:sp>
              <p:nvSpPr>
                <p:cNvPr id="49" name="Oval 48"/>
                <p:cNvSpPr/>
                <p:nvPr/>
              </p:nvSpPr>
              <p:spPr>
                <a:xfrm>
                  <a:off x="7585849" y="797785"/>
                  <a:ext cx="650697" cy="65052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IN" sz="1400">
                    <a:latin typeface="Century Gothic" panose="020B0502020202020204" pitchFamily="34" charset="0"/>
                  </a:endParaRPr>
                </a:p>
              </p:txBody>
            </p:sp>
            <p:sp>
              <p:nvSpPr>
                <p:cNvPr id="50" name="Oval 49"/>
                <p:cNvSpPr/>
                <p:nvPr/>
              </p:nvSpPr>
              <p:spPr>
                <a:xfrm>
                  <a:off x="7656811" y="868728"/>
                  <a:ext cx="508772" cy="50863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5" rIns="0" bIns="34295" rtlCol="0" anchor="ctr"/>
                <a:lstStyle/>
                <a:p>
                  <a:pPr algn="ctr"/>
                  <a:r>
                    <a:rPr lang="en-IN" sz="1400" b="1" dirty="0">
                      <a:solidFill>
                        <a:schemeClr val="tx1">
                          <a:lumMod val="65000"/>
                          <a:lumOff val="35000"/>
                        </a:schemeClr>
                      </a:solidFill>
                      <a:latin typeface="Century Gothic" panose="020B0502020202020204" pitchFamily="34" charset="0"/>
                    </a:rPr>
                    <a:t>£</a:t>
                  </a:r>
                </a:p>
              </p:txBody>
            </p:sp>
          </p:grpSp>
          <p:grpSp>
            <p:nvGrpSpPr>
              <p:cNvPr id="7" name="Group 6"/>
              <p:cNvGrpSpPr/>
              <p:nvPr/>
            </p:nvGrpSpPr>
            <p:grpSpPr>
              <a:xfrm>
                <a:off x="107504" y="1315106"/>
                <a:ext cx="8053898" cy="3507479"/>
                <a:chOff x="679305" y="987574"/>
                <a:chExt cx="8053898" cy="3507479"/>
              </a:xfrm>
            </p:grpSpPr>
            <p:grpSp>
              <p:nvGrpSpPr>
                <p:cNvPr id="11" name="Group 10"/>
                <p:cNvGrpSpPr/>
                <p:nvPr/>
              </p:nvGrpSpPr>
              <p:grpSpPr>
                <a:xfrm>
                  <a:off x="1544149" y="1252751"/>
                  <a:ext cx="6030814" cy="2311622"/>
                  <a:chOff x="2339054" y="2295176"/>
                  <a:chExt cx="7509061" cy="2878987"/>
                </a:xfrm>
              </p:grpSpPr>
              <p:cxnSp>
                <p:nvCxnSpPr>
                  <p:cNvPr id="44" name="Straight Connector 43"/>
                  <p:cNvCxnSpPr/>
                  <p:nvPr/>
                </p:nvCxnSpPr>
                <p:spPr>
                  <a:xfrm>
                    <a:off x="2339054" y="4985910"/>
                    <a:ext cx="2600288"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865254" y="3689261"/>
                    <a:ext cx="0" cy="148490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752469" y="3689261"/>
                    <a:ext cx="2600288"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321214" y="2295176"/>
                    <a:ext cx="0" cy="1484902"/>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247827" y="2392612"/>
                    <a:ext cx="2600288"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2" name="Oval 11"/>
                <p:cNvSpPr/>
                <p:nvPr/>
              </p:nvSpPr>
              <p:spPr>
                <a:xfrm>
                  <a:off x="1278996" y="3087958"/>
                  <a:ext cx="650697" cy="65052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IN" sz="1400">
                    <a:latin typeface="Century Gothic" panose="020B0502020202020204" pitchFamily="34" charset="0"/>
                  </a:endParaRPr>
                </a:p>
              </p:txBody>
            </p:sp>
            <p:sp>
              <p:nvSpPr>
                <p:cNvPr id="13" name="Oval 12"/>
                <p:cNvSpPr/>
                <p:nvPr/>
              </p:nvSpPr>
              <p:spPr>
                <a:xfrm>
                  <a:off x="3249580" y="3087958"/>
                  <a:ext cx="650697" cy="65052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IN" sz="1400">
                    <a:latin typeface="Century Gothic" panose="020B0502020202020204" pitchFamily="34" charset="0"/>
                  </a:endParaRPr>
                </a:p>
              </p:txBody>
            </p:sp>
            <p:sp>
              <p:nvSpPr>
                <p:cNvPr id="14" name="Oval 13"/>
                <p:cNvSpPr/>
                <p:nvPr/>
              </p:nvSpPr>
              <p:spPr>
                <a:xfrm>
                  <a:off x="3249580" y="2046841"/>
                  <a:ext cx="650697" cy="65052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IN" sz="1400">
                    <a:latin typeface="Century Gothic" panose="020B0502020202020204" pitchFamily="34" charset="0"/>
                  </a:endParaRPr>
                </a:p>
              </p:txBody>
            </p:sp>
            <p:sp>
              <p:nvSpPr>
                <p:cNvPr id="15" name="Oval 14"/>
                <p:cNvSpPr/>
                <p:nvPr/>
              </p:nvSpPr>
              <p:spPr>
                <a:xfrm>
                  <a:off x="5220164" y="2046841"/>
                  <a:ext cx="650697" cy="65052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IN" sz="1400">
                    <a:latin typeface="Century Gothic" panose="020B0502020202020204" pitchFamily="34" charset="0"/>
                  </a:endParaRPr>
                </a:p>
              </p:txBody>
            </p:sp>
            <p:sp>
              <p:nvSpPr>
                <p:cNvPr id="16" name="Oval 15"/>
                <p:cNvSpPr/>
                <p:nvPr/>
              </p:nvSpPr>
              <p:spPr>
                <a:xfrm>
                  <a:off x="5220164" y="1005724"/>
                  <a:ext cx="650697" cy="65052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IN" sz="1400">
                    <a:latin typeface="Century Gothic" panose="020B0502020202020204" pitchFamily="34" charset="0"/>
                  </a:endParaRPr>
                </a:p>
              </p:txBody>
            </p:sp>
            <p:sp>
              <p:nvSpPr>
                <p:cNvPr id="17" name="Oval 16"/>
                <p:cNvSpPr/>
                <p:nvPr/>
              </p:nvSpPr>
              <p:spPr>
                <a:xfrm>
                  <a:off x="7190749" y="1005724"/>
                  <a:ext cx="650697" cy="65052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8589" tIns="34295" rIns="68589" bIns="34295" rtlCol="0" anchor="ctr"/>
                <a:lstStyle/>
                <a:p>
                  <a:pPr algn="ctr"/>
                  <a:endParaRPr lang="en-IN" sz="1400">
                    <a:latin typeface="Century Gothic" panose="020B0502020202020204" pitchFamily="34" charset="0"/>
                  </a:endParaRPr>
                </a:p>
              </p:txBody>
            </p:sp>
            <p:sp>
              <p:nvSpPr>
                <p:cNvPr id="18" name="Oval 17"/>
                <p:cNvSpPr/>
                <p:nvPr/>
              </p:nvSpPr>
              <p:spPr>
                <a:xfrm>
                  <a:off x="1349959" y="3158902"/>
                  <a:ext cx="508772" cy="50863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5" rIns="0" bIns="34295" rtlCol="0" anchor="ctr"/>
                <a:lstStyle/>
                <a:p>
                  <a:pPr algn="ctr"/>
                  <a:r>
                    <a:rPr lang="en-IN" sz="1400" b="1" dirty="0">
                      <a:solidFill>
                        <a:schemeClr val="tx1">
                          <a:lumMod val="65000"/>
                          <a:lumOff val="35000"/>
                        </a:schemeClr>
                      </a:solidFill>
                      <a:latin typeface="Century Gothic" panose="020B0502020202020204" pitchFamily="34" charset="0"/>
                    </a:rPr>
                    <a:t>01</a:t>
                  </a:r>
                </a:p>
              </p:txBody>
            </p:sp>
            <p:sp>
              <p:nvSpPr>
                <p:cNvPr id="19" name="Oval 18"/>
                <p:cNvSpPr/>
                <p:nvPr/>
              </p:nvSpPr>
              <p:spPr>
                <a:xfrm>
                  <a:off x="3320542" y="3158902"/>
                  <a:ext cx="508772" cy="50863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5" rIns="0" bIns="34295" rtlCol="0" anchor="ctr"/>
                <a:lstStyle/>
                <a:p>
                  <a:pPr algn="ctr"/>
                  <a:r>
                    <a:rPr lang="en-IN" sz="1400" b="1" dirty="0">
                      <a:solidFill>
                        <a:schemeClr val="tx1">
                          <a:lumMod val="65000"/>
                          <a:lumOff val="35000"/>
                        </a:schemeClr>
                      </a:solidFill>
                      <a:latin typeface="Century Gothic" panose="020B0502020202020204" pitchFamily="34" charset="0"/>
                    </a:rPr>
                    <a:t>02</a:t>
                  </a:r>
                </a:p>
              </p:txBody>
            </p:sp>
            <p:sp>
              <p:nvSpPr>
                <p:cNvPr id="20" name="Oval 19"/>
                <p:cNvSpPr/>
                <p:nvPr/>
              </p:nvSpPr>
              <p:spPr>
                <a:xfrm>
                  <a:off x="3320542" y="2117784"/>
                  <a:ext cx="508772" cy="50863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5" rIns="0" bIns="34295" rtlCol="0" anchor="ctr"/>
                <a:lstStyle/>
                <a:p>
                  <a:pPr algn="ctr"/>
                  <a:r>
                    <a:rPr lang="en-IN" sz="1400" b="1" dirty="0">
                      <a:solidFill>
                        <a:schemeClr val="tx1">
                          <a:lumMod val="65000"/>
                          <a:lumOff val="35000"/>
                        </a:schemeClr>
                      </a:solidFill>
                      <a:latin typeface="Century Gothic" panose="020B0502020202020204" pitchFamily="34" charset="0"/>
                    </a:rPr>
                    <a:t>03</a:t>
                  </a:r>
                </a:p>
              </p:txBody>
            </p:sp>
            <p:sp>
              <p:nvSpPr>
                <p:cNvPr id="21" name="Oval 20"/>
                <p:cNvSpPr/>
                <p:nvPr/>
              </p:nvSpPr>
              <p:spPr>
                <a:xfrm>
                  <a:off x="5291126" y="2117784"/>
                  <a:ext cx="508772" cy="50863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5" rIns="0" bIns="34295" rtlCol="0" anchor="ctr"/>
                <a:lstStyle/>
                <a:p>
                  <a:pPr algn="ctr"/>
                  <a:r>
                    <a:rPr lang="en-IN" sz="1400" b="1" dirty="0">
                      <a:solidFill>
                        <a:schemeClr val="tx1">
                          <a:lumMod val="65000"/>
                          <a:lumOff val="35000"/>
                        </a:schemeClr>
                      </a:solidFill>
                      <a:latin typeface="Century Gothic" panose="020B0502020202020204" pitchFamily="34" charset="0"/>
                    </a:rPr>
                    <a:t>04</a:t>
                  </a:r>
                </a:p>
              </p:txBody>
            </p:sp>
            <p:sp>
              <p:nvSpPr>
                <p:cNvPr id="22" name="Oval 21"/>
                <p:cNvSpPr/>
                <p:nvPr/>
              </p:nvSpPr>
              <p:spPr>
                <a:xfrm>
                  <a:off x="5291126" y="1076667"/>
                  <a:ext cx="508772" cy="50863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5" rIns="0" bIns="34295" rtlCol="0" anchor="ctr"/>
                <a:lstStyle/>
                <a:p>
                  <a:pPr algn="ctr"/>
                  <a:r>
                    <a:rPr lang="en-IN" sz="1400" b="1" dirty="0">
                      <a:solidFill>
                        <a:schemeClr val="tx1">
                          <a:lumMod val="65000"/>
                          <a:lumOff val="35000"/>
                        </a:schemeClr>
                      </a:solidFill>
                      <a:latin typeface="Century Gothic" panose="020B0502020202020204" pitchFamily="34" charset="0"/>
                    </a:rPr>
                    <a:t>05</a:t>
                  </a:r>
                </a:p>
              </p:txBody>
            </p:sp>
            <p:sp>
              <p:nvSpPr>
                <p:cNvPr id="23" name="Oval 22"/>
                <p:cNvSpPr/>
                <p:nvPr/>
              </p:nvSpPr>
              <p:spPr>
                <a:xfrm>
                  <a:off x="7261711" y="1076667"/>
                  <a:ext cx="508772" cy="50863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4295" rIns="0" bIns="34295" rtlCol="0" anchor="ctr"/>
                <a:lstStyle/>
                <a:p>
                  <a:pPr algn="ctr"/>
                  <a:r>
                    <a:rPr lang="en-IN" sz="1400" b="1" dirty="0">
                      <a:solidFill>
                        <a:schemeClr val="tx1">
                          <a:lumMod val="65000"/>
                          <a:lumOff val="35000"/>
                        </a:schemeClr>
                      </a:solidFill>
                      <a:latin typeface="Century Gothic" panose="020B0502020202020204" pitchFamily="34" charset="0"/>
                    </a:rPr>
                    <a:t>06</a:t>
                  </a:r>
                </a:p>
              </p:txBody>
            </p:sp>
            <p:grpSp>
              <p:nvGrpSpPr>
                <p:cNvPr id="24" name="Group 23"/>
                <p:cNvGrpSpPr/>
                <p:nvPr/>
              </p:nvGrpSpPr>
              <p:grpSpPr>
                <a:xfrm>
                  <a:off x="679305" y="2050688"/>
                  <a:ext cx="2397165" cy="871426"/>
                  <a:chOff x="1668685" y="2626238"/>
                  <a:chExt cx="2432207" cy="1161900"/>
                </a:xfrm>
              </p:grpSpPr>
              <p:sp>
                <p:nvSpPr>
                  <p:cNvPr id="42" name="TextBox 41"/>
                  <p:cNvSpPr txBox="1"/>
                  <p:nvPr/>
                </p:nvSpPr>
                <p:spPr>
                  <a:xfrm>
                    <a:off x="1668685" y="2939368"/>
                    <a:ext cx="2432207" cy="848770"/>
                  </a:xfrm>
                  <a:prstGeom prst="rect">
                    <a:avLst/>
                  </a:prstGeom>
                  <a:noFill/>
                </p:spPr>
                <p:txBody>
                  <a:bodyPr wrap="square" rtlCol="0">
                    <a:spAutoFit/>
                  </a:bodyPr>
                  <a:lstStyle/>
                  <a:p>
                    <a:pPr algn="r">
                      <a:lnSpc>
                        <a:spcPct val="110000"/>
                      </a:lnSpc>
                    </a:pPr>
                    <a: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t>Work in partnership with </a:t>
                    </a:r>
                    <a:b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br>
                    <a: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t>public and private stakeholders</a:t>
                    </a:r>
                  </a:p>
                </p:txBody>
              </p:sp>
              <p:sp>
                <p:nvSpPr>
                  <p:cNvPr id="43" name="TextBox 42"/>
                  <p:cNvSpPr txBox="1"/>
                  <p:nvPr/>
                </p:nvSpPr>
                <p:spPr>
                  <a:xfrm>
                    <a:off x="1668685" y="2626238"/>
                    <a:ext cx="2432207" cy="329804"/>
                  </a:xfrm>
                  <a:prstGeom prst="rect">
                    <a:avLst/>
                  </a:prstGeom>
                  <a:noFill/>
                </p:spPr>
                <p:txBody>
                  <a:bodyPr wrap="square" rtlCol="0">
                    <a:spAutoFit/>
                  </a:bodyPr>
                  <a:lstStyle/>
                  <a:p>
                    <a:pPr algn="r"/>
                    <a:r>
                      <a:rPr lang="en-US" sz="1200" b="1" kern="0" dirty="0">
                        <a:solidFill>
                          <a:srgbClr val="C00000"/>
                        </a:solidFill>
                        <a:latin typeface="Century Gothic" panose="020B0502020202020204" pitchFamily="34" charset="0"/>
                        <a:ea typeface="Open Sans" pitchFamily="34" charset="0"/>
                        <a:cs typeface="Open Sans" pitchFamily="34" charset="0"/>
                      </a:rPr>
                      <a:t>Collaborate</a:t>
                    </a:r>
                  </a:p>
                </p:txBody>
              </p:sp>
            </p:grpSp>
            <p:grpSp>
              <p:nvGrpSpPr>
                <p:cNvPr id="25" name="Group 24"/>
                <p:cNvGrpSpPr/>
                <p:nvPr/>
              </p:nvGrpSpPr>
              <p:grpSpPr>
                <a:xfrm>
                  <a:off x="4063630" y="3107312"/>
                  <a:ext cx="2602602" cy="871424"/>
                  <a:chOff x="5416762" y="3994731"/>
                  <a:chExt cx="3469232" cy="1161898"/>
                </a:xfrm>
              </p:grpSpPr>
              <p:sp>
                <p:nvSpPr>
                  <p:cNvPr id="40" name="TextBox 39"/>
                  <p:cNvSpPr txBox="1"/>
                  <p:nvPr/>
                </p:nvSpPr>
                <p:spPr>
                  <a:xfrm>
                    <a:off x="5416762" y="4307859"/>
                    <a:ext cx="3469232" cy="848770"/>
                  </a:xfrm>
                  <a:prstGeom prst="rect">
                    <a:avLst/>
                  </a:prstGeom>
                  <a:noFill/>
                </p:spPr>
                <p:txBody>
                  <a:bodyPr wrap="square" rtlCol="0">
                    <a:spAutoFit/>
                  </a:bodyPr>
                  <a:lstStyle/>
                  <a:p>
                    <a:pPr>
                      <a:lnSpc>
                        <a:spcPct val="110000"/>
                      </a:lnSpc>
                    </a:pPr>
                    <a: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t>Map out specific opportunities and challenges. Build on strengths, address weaknesses</a:t>
                    </a:r>
                  </a:p>
                </p:txBody>
              </p:sp>
              <p:sp>
                <p:nvSpPr>
                  <p:cNvPr id="41" name="TextBox 40"/>
                  <p:cNvSpPr txBox="1"/>
                  <p:nvPr/>
                </p:nvSpPr>
                <p:spPr>
                  <a:xfrm>
                    <a:off x="5416762" y="3994731"/>
                    <a:ext cx="2445212" cy="329804"/>
                  </a:xfrm>
                  <a:prstGeom prst="rect">
                    <a:avLst/>
                  </a:prstGeom>
                  <a:noFill/>
                </p:spPr>
                <p:txBody>
                  <a:bodyPr wrap="square" rtlCol="0">
                    <a:spAutoFit/>
                  </a:bodyPr>
                  <a:lstStyle/>
                  <a:p>
                    <a:r>
                      <a:rPr lang="en-US" sz="1200" b="1" kern="0" dirty="0">
                        <a:solidFill>
                          <a:srgbClr val="C00000"/>
                        </a:solidFill>
                        <a:latin typeface="Century Gothic" panose="020B0502020202020204" pitchFamily="34" charset="0"/>
                        <a:ea typeface="Open Sans" pitchFamily="34" charset="0"/>
                        <a:cs typeface="Open Sans" pitchFamily="34" charset="0"/>
                      </a:rPr>
                      <a:t>Focus</a:t>
                    </a:r>
                  </a:p>
                </p:txBody>
              </p:sp>
            </p:grpSp>
            <p:sp>
              <p:nvSpPr>
                <p:cNvPr id="26" name="TextBox 25"/>
                <p:cNvSpPr txBox="1"/>
                <p:nvPr/>
              </p:nvSpPr>
              <p:spPr>
                <a:xfrm>
                  <a:off x="679305" y="4068652"/>
                  <a:ext cx="1834387" cy="426401"/>
                </a:xfrm>
                <a:prstGeom prst="rect">
                  <a:avLst/>
                </a:prstGeom>
                <a:noFill/>
              </p:spPr>
              <p:txBody>
                <a:bodyPr wrap="square" lIns="68589" tIns="34295" rIns="68589" bIns="34295" rtlCol="0">
                  <a:spAutoFit/>
                </a:bodyPr>
                <a:lstStyle/>
                <a:p>
                  <a:pPr algn="ctr">
                    <a:lnSpc>
                      <a:spcPct val="110000"/>
                    </a:lnSpc>
                  </a:pPr>
                  <a:r>
                    <a:rPr lang="en-GB" sz="1200" dirty="0">
                      <a:solidFill>
                        <a:schemeClr val="tx1">
                          <a:lumMod val="65000"/>
                          <a:lumOff val="35000"/>
                        </a:schemeClr>
                      </a:solidFill>
                      <a:latin typeface="Century Gothic" panose="020B0502020202020204" pitchFamily="34" charset="0"/>
                      <a:cs typeface="Arial" panose="020B0604020202020204" pitchFamily="34" charset="0"/>
                    </a:rPr>
                    <a:t>Set-out a robust and open evidence base</a:t>
                  </a:r>
                  <a:endParaRPr lang="en-US" sz="1200" dirty="0">
                    <a:solidFill>
                      <a:schemeClr val="tx1">
                        <a:lumMod val="65000"/>
                        <a:lumOff val="35000"/>
                      </a:schemeClr>
                    </a:solidFill>
                    <a:latin typeface="Century Gothic" panose="020B0502020202020204" pitchFamily="34" charset="0"/>
                    <a:ea typeface="Open Sans" pitchFamily="34" charset="0"/>
                    <a:cs typeface="Open Sans" pitchFamily="34" charset="0"/>
                  </a:endParaRPr>
                </a:p>
              </p:txBody>
            </p:sp>
            <p:sp>
              <p:nvSpPr>
                <p:cNvPr id="27" name="TextBox 26"/>
                <p:cNvSpPr txBox="1"/>
                <p:nvPr/>
              </p:nvSpPr>
              <p:spPr>
                <a:xfrm>
                  <a:off x="679305" y="3833804"/>
                  <a:ext cx="1834387" cy="226749"/>
                </a:xfrm>
                <a:prstGeom prst="rect">
                  <a:avLst/>
                </a:prstGeom>
                <a:noFill/>
              </p:spPr>
              <p:txBody>
                <a:bodyPr wrap="square" lIns="68589" tIns="34295" rIns="68589" bIns="34295" rtlCol="0">
                  <a:spAutoFit/>
                </a:bodyPr>
                <a:lstStyle/>
                <a:p>
                  <a:pPr algn="ctr"/>
                  <a:r>
                    <a:rPr lang="en-US" sz="1200" b="1" kern="0" dirty="0">
                      <a:solidFill>
                        <a:srgbClr val="C00000"/>
                      </a:solidFill>
                      <a:latin typeface="Century Gothic" panose="020B0502020202020204" pitchFamily="34" charset="0"/>
                      <a:ea typeface="Open Sans" pitchFamily="34" charset="0"/>
                      <a:cs typeface="Open Sans" pitchFamily="34" charset="0"/>
                    </a:rPr>
                    <a:t>Evidence</a:t>
                  </a:r>
                </a:p>
              </p:txBody>
            </p:sp>
            <p:grpSp>
              <p:nvGrpSpPr>
                <p:cNvPr id="28" name="Group 27"/>
                <p:cNvGrpSpPr/>
                <p:nvPr/>
              </p:nvGrpSpPr>
              <p:grpSpPr>
                <a:xfrm>
                  <a:off x="2252418" y="987574"/>
                  <a:ext cx="2799198" cy="871423"/>
                  <a:chOff x="3002441" y="1329773"/>
                  <a:chExt cx="3731293" cy="1161894"/>
                </a:xfrm>
              </p:grpSpPr>
              <p:sp>
                <p:nvSpPr>
                  <p:cNvPr id="38" name="TextBox 37"/>
                  <p:cNvSpPr txBox="1"/>
                  <p:nvPr/>
                </p:nvSpPr>
                <p:spPr>
                  <a:xfrm>
                    <a:off x="3002441" y="1642898"/>
                    <a:ext cx="3731293" cy="848769"/>
                  </a:xfrm>
                  <a:prstGeom prst="rect">
                    <a:avLst/>
                  </a:prstGeom>
                  <a:noFill/>
                </p:spPr>
                <p:txBody>
                  <a:bodyPr wrap="square" rtlCol="0">
                    <a:spAutoFit/>
                  </a:bodyPr>
                  <a:lstStyle/>
                  <a:p>
                    <a:pPr algn="r">
                      <a:lnSpc>
                        <a:spcPct val="110000"/>
                      </a:lnSpc>
                    </a:pPr>
                    <a: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t>Ruthlessly prioritise specific, achievable </a:t>
                    </a:r>
                    <a:b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br>
                    <a: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t>and long-term ambitions</a:t>
                    </a:r>
                  </a:p>
                </p:txBody>
              </p:sp>
              <p:sp>
                <p:nvSpPr>
                  <p:cNvPr id="39" name="TextBox 38"/>
                  <p:cNvSpPr txBox="1"/>
                  <p:nvPr/>
                </p:nvSpPr>
                <p:spPr>
                  <a:xfrm>
                    <a:off x="4301527" y="1329773"/>
                    <a:ext cx="2432207" cy="329803"/>
                  </a:xfrm>
                  <a:prstGeom prst="rect">
                    <a:avLst/>
                  </a:prstGeom>
                  <a:noFill/>
                </p:spPr>
                <p:txBody>
                  <a:bodyPr wrap="square" rtlCol="0">
                    <a:spAutoFit/>
                  </a:bodyPr>
                  <a:lstStyle/>
                  <a:p>
                    <a:pPr algn="r"/>
                    <a:r>
                      <a:rPr lang="en-US" sz="1200" b="1" kern="0" dirty="0" err="1">
                        <a:solidFill>
                          <a:srgbClr val="C00000"/>
                        </a:solidFill>
                        <a:latin typeface="Century Gothic" panose="020B0502020202020204" pitchFamily="34" charset="0"/>
                        <a:ea typeface="Open Sans" pitchFamily="34" charset="0"/>
                        <a:cs typeface="Open Sans" pitchFamily="34" charset="0"/>
                      </a:rPr>
                      <a:t>Prioritise</a:t>
                    </a:r>
                    <a:endParaRPr lang="en-US" sz="1200" b="1" kern="0" dirty="0">
                      <a:solidFill>
                        <a:srgbClr val="C00000"/>
                      </a:solidFill>
                      <a:latin typeface="Century Gothic" panose="020B0502020202020204" pitchFamily="34" charset="0"/>
                      <a:ea typeface="Open Sans" pitchFamily="34" charset="0"/>
                      <a:cs typeface="Open Sans" pitchFamily="34" charset="0"/>
                    </a:endParaRPr>
                  </a:p>
                </p:txBody>
              </p:sp>
            </p:grpSp>
            <p:sp>
              <p:nvSpPr>
                <p:cNvPr id="29" name="TextBox 28"/>
                <p:cNvSpPr txBox="1"/>
                <p:nvPr/>
              </p:nvSpPr>
              <p:spPr>
                <a:xfrm>
                  <a:off x="6583961" y="1764396"/>
                  <a:ext cx="1834387" cy="426401"/>
                </a:xfrm>
                <a:prstGeom prst="rect">
                  <a:avLst/>
                </a:prstGeom>
                <a:noFill/>
              </p:spPr>
              <p:txBody>
                <a:bodyPr wrap="square" lIns="68589" tIns="34295" rIns="68589" bIns="34295" rtlCol="0">
                  <a:spAutoFit/>
                </a:bodyPr>
                <a:lstStyle/>
                <a:p>
                  <a:pPr>
                    <a:lnSpc>
                      <a:spcPct val="110000"/>
                    </a:lnSpc>
                  </a:pPr>
                  <a: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t>Set-out plans to evaluate progress</a:t>
                  </a:r>
                  <a:r>
                    <a:rPr lang="es-US" sz="1200" dirty="0">
                      <a:solidFill>
                        <a:schemeClr val="tx1">
                          <a:lumMod val="65000"/>
                          <a:lumOff val="35000"/>
                        </a:schemeClr>
                      </a:solidFill>
                      <a:latin typeface="Century Gothic" panose="020B0502020202020204" pitchFamily="34" charset="0"/>
                      <a:ea typeface="Open Sans" pitchFamily="34" charset="0"/>
                      <a:cs typeface="Open Sans" pitchFamily="34" charset="0"/>
                    </a:rPr>
                    <a:t>.</a:t>
                  </a:r>
                  <a:endParaRPr lang="en-US" sz="1200" dirty="0">
                    <a:solidFill>
                      <a:schemeClr val="tx1">
                        <a:lumMod val="65000"/>
                        <a:lumOff val="35000"/>
                      </a:schemeClr>
                    </a:solidFill>
                    <a:latin typeface="Century Gothic" panose="020B0502020202020204" pitchFamily="34" charset="0"/>
                    <a:ea typeface="Open Sans" pitchFamily="34" charset="0"/>
                    <a:cs typeface="Open Sans" pitchFamily="34" charset="0"/>
                  </a:endParaRPr>
                </a:p>
              </p:txBody>
            </p:sp>
            <p:sp>
              <p:nvSpPr>
                <p:cNvPr id="30" name="TextBox 29"/>
                <p:cNvSpPr txBox="1"/>
                <p:nvPr/>
              </p:nvSpPr>
              <p:spPr>
                <a:xfrm>
                  <a:off x="6583961" y="1529549"/>
                  <a:ext cx="1834387" cy="226749"/>
                </a:xfrm>
                <a:prstGeom prst="rect">
                  <a:avLst/>
                </a:prstGeom>
                <a:noFill/>
              </p:spPr>
              <p:txBody>
                <a:bodyPr wrap="square" lIns="68589" tIns="34295" rIns="68589" bIns="34295" rtlCol="0">
                  <a:spAutoFit/>
                </a:bodyPr>
                <a:lstStyle/>
                <a:p>
                  <a:r>
                    <a:rPr lang="en-US" sz="1200" b="1" kern="0" dirty="0">
                      <a:solidFill>
                        <a:srgbClr val="C00000"/>
                      </a:solidFill>
                      <a:latin typeface="Century Gothic" panose="020B0502020202020204" pitchFamily="34" charset="0"/>
                      <a:ea typeface="Open Sans" pitchFamily="34" charset="0"/>
                      <a:cs typeface="Open Sans" pitchFamily="34" charset="0"/>
                    </a:rPr>
                    <a:t>Evaluate</a:t>
                  </a:r>
                </a:p>
              </p:txBody>
            </p:sp>
            <p:sp>
              <p:nvSpPr>
                <p:cNvPr id="31" name="TextBox 30"/>
                <p:cNvSpPr txBox="1"/>
                <p:nvPr/>
              </p:nvSpPr>
              <p:spPr>
                <a:xfrm>
                  <a:off x="5976520" y="2551073"/>
                  <a:ext cx="2756683" cy="630570"/>
                </a:xfrm>
                <a:prstGeom prst="rect">
                  <a:avLst/>
                </a:prstGeom>
                <a:noFill/>
              </p:spPr>
              <p:txBody>
                <a:bodyPr wrap="square" lIns="68589" tIns="34295" rIns="68589" bIns="34295" rtlCol="0">
                  <a:spAutoFit/>
                </a:bodyPr>
                <a:lstStyle/>
                <a:p>
                  <a:pPr>
                    <a:lnSpc>
                      <a:spcPct val="110000"/>
                    </a:lnSpc>
                  </a:pPr>
                  <a: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t>Align ambitions with productivity </a:t>
                  </a:r>
                  <a:b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br>
                  <a:r>
                    <a:rPr lang="en-GB" sz="1200" dirty="0">
                      <a:solidFill>
                        <a:schemeClr val="tx1">
                          <a:lumMod val="65000"/>
                          <a:lumOff val="35000"/>
                        </a:schemeClr>
                      </a:solidFill>
                      <a:latin typeface="Century Gothic" panose="020B0502020202020204" pitchFamily="34" charset="0"/>
                      <a:ea typeface="Open Sans" pitchFamily="34" charset="0"/>
                      <a:cs typeface="Open Sans" pitchFamily="34" charset="0"/>
                    </a:rPr>
                    <a:t>foundations and Grand Challenges as relevant</a:t>
                  </a:r>
                </a:p>
              </p:txBody>
            </p:sp>
            <p:sp>
              <p:nvSpPr>
                <p:cNvPr id="32" name="TextBox 31"/>
                <p:cNvSpPr txBox="1"/>
                <p:nvPr/>
              </p:nvSpPr>
              <p:spPr>
                <a:xfrm>
                  <a:off x="5976521" y="2316226"/>
                  <a:ext cx="1834387" cy="226749"/>
                </a:xfrm>
                <a:prstGeom prst="rect">
                  <a:avLst/>
                </a:prstGeom>
                <a:noFill/>
              </p:spPr>
              <p:txBody>
                <a:bodyPr wrap="square" lIns="68589" tIns="34295" rIns="68589" bIns="34295" rtlCol="0">
                  <a:spAutoFit/>
                </a:bodyPr>
                <a:lstStyle/>
                <a:p>
                  <a:r>
                    <a:rPr lang="en-US" sz="1200" b="1" kern="0" dirty="0">
                      <a:solidFill>
                        <a:srgbClr val="C00000"/>
                      </a:solidFill>
                      <a:latin typeface="Century Gothic" panose="020B0502020202020204" pitchFamily="34" charset="0"/>
                      <a:ea typeface="Open Sans" pitchFamily="34" charset="0"/>
                      <a:cs typeface="Open Sans" pitchFamily="34" charset="0"/>
                    </a:rPr>
                    <a:t>Align</a:t>
                  </a:r>
                </a:p>
              </p:txBody>
            </p:sp>
            <p:sp>
              <p:nvSpPr>
                <p:cNvPr id="33" name="Chevron 32"/>
                <p:cNvSpPr/>
                <p:nvPr/>
              </p:nvSpPr>
              <p:spPr>
                <a:xfrm>
                  <a:off x="2417391" y="3360823"/>
                  <a:ext cx="201062" cy="87347"/>
                </a:xfrm>
                <a:prstGeom prst="chevron">
                  <a:avLst/>
                </a:prstGeom>
                <a:solidFill>
                  <a:schemeClr val="tx1">
                    <a:lumMod val="50000"/>
                    <a:lumOff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latin typeface="Century Gothic" panose="020B0502020202020204" pitchFamily="34" charset="0"/>
                  </a:endParaRPr>
                </a:p>
              </p:txBody>
            </p:sp>
            <p:sp>
              <p:nvSpPr>
                <p:cNvPr id="34" name="Chevron 33"/>
                <p:cNvSpPr/>
                <p:nvPr/>
              </p:nvSpPr>
              <p:spPr>
                <a:xfrm>
                  <a:off x="4426119" y="2327687"/>
                  <a:ext cx="201062" cy="87347"/>
                </a:xfrm>
                <a:prstGeom prst="chevron">
                  <a:avLst/>
                </a:prstGeom>
                <a:solidFill>
                  <a:schemeClr val="tx1">
                    <a:lumMod val="50000"/>
                    <a:lumOff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latin typeface="Century Gothic" panose="020B0502020202020204" pitchFamily="34" charset="0"/>
                  </a:endParaRPr>
                </a:p>
              </p:txBody>
            </p:sp>
            <p:sp>
              <p:nvSpPr>
                <p:cNvPr id="35" name="Chevron 34"/>
                <p:cNvSpPr/>
                <p:nvPr/>
              </p:nvSpPr>
              <p:spPr>
                <a:xfrm>
                  <a:off x="6331008" y="1287313"/>
                  <a:ext cx="201062" cy="87347"/>
                </a:xfrm>
                <a:prstGeom prst="chevron">
                  <a:avLst/>
                </a:prstGeom>
                <a:solidFill>
                  <a:schemeClr val="tx1">
                    <a:lumMod val="50000"/>
                    <a:lumOff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latin typeface="Century Gothic" panose="020B0502020202020204" pitchFamily="34" charset="0"/>
                  </a:endParaRPr>
                </a:p>
              </p:txBody>
            </p:sp>
            <p:sp>
              <p:nvSpPr>
                <p:cNvPr id="36" name="Chevron 35"/>
                <p:cNvSpPr/>
                <p:nvPr/>
              </p:nvSpPr>
              <p:spPr>
                <a:xfrm rot="16200000">
                  <a:off x="3474397" y="2878382"/>
                  <a:ext cx="201062" cy="87347"/>
                </a:xfrm>
                <a:prstGeom prst="chevron">
                  <a:avLst/>
                </a:prstGeom>
                <a:solidFill>
                  <a:schemeClr val="tx1">
                    <a:lumMod val="50000"/>
                    <a:lumOff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latin typeface="Century Gothic" panose="020B0502020202020204" pitchFamily="34" charset="0"/>
                  </a:endParaRPr>
                </a:p>
              </p:txBody>
            </p:sp>
            <p:sp>
              <p:nvSpPr>
                <p:cNvPr id="37" name="Chevron 36"/>
                <p:cNvSpPr/>
                <p:nvPr/>
              </p:nvSpPr>
              <p:spPr>
                <a:xfrm rot="16200000">
                  <a:off x="5444981" y="1829693"/>
                  <a:ext cx="201062" cy="87347"/>
                </a:xfrm>
                <a:prstGeom prst="chevron">
                  <a:avLst/>
                </a:prstGeom>
                <a:solidFill>
                  <a:schemeClr val="tx1">
                    <a:lumMod val="50000"/>
                    <a:lumOff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latin typeface="Century Gothic" panose="020B0502020202020204" pitchFamily="34" charset="0"/>
                  </a:endParaRPr>
                </a:p>
              </p:txBody>
            </p:sp>
          </p:grpSp>
          <p:sp>
            <p:nvSpPr>
              <p:cNvPr id="8" name="Chevron 7"/>
              <p:cNvSpPr/>
              <p:nvPr/>
            </p:nvSpPr>
            <p:spPr>
              <a:xfrm rot="16200000">
                <a:off x="6836602" y="1116440"/>
                <a:ext cx="201062" cy="87347"/>
              </a:xfrm>
              <a:prstGeom prst="chevron">
                <a:avLst/>
              </a:prstGeom>
              <a:solidFill>
                <a:schemeClr val="tx1">
                  <a:lumMod val="50000"/>
                  <a:lumOff val="50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tx1"/>
                  </a:solidFill>
                  <a:latin typeface="Century Gothic" panose="020B0502020202020204" pitchFamily="34" charset="0"/>
                </a:endParaRPr>
              </a:p>
            </p:txBody>
          </p:sp>
          <p:sp>
            <p:nvSpPr>
              <p:cNvPr id="9" name="TextBox 8"/>
              <p:cNvSpPr txBox="1"/>
              <p:nvPr/>
            </p:nvSpPr>
            <p:spPr>
              <a:xfrm>
                <a:off x="7090061" y="217614"/>
                <a:ext cx="1834387" cy="803879"/>
              </a:xfrm>
              <a:prstGeom prst="rect">
                <a:avLst/>
              </a:prstGeom>
              <a:noFill/>
            </p:spPr>
            <p:txBody>
              <a:bodyPr wrap="square" lIns="68589" tIns="34295" rIns="68589" bIns="34295" rtlCol="0">
                <a:spAutoFit/>
              </a:bodyPr>
              <a:lstStyle/>
              <a:p>
                <a:pPr algn="ctr">
                  <a:lnSpc>
                    <a:spcPct val="110000"/>
                  </a:lnSpc>
                </a:pPr>
                <a:r>
                  <a:rPr lang="en-GB" sz="1200" dirty="0">
                    <a:solidFill>
                      <a:schemeClr val="tx1">
                        <a:lumMod val="65000"/>
                        <a:lumOff val="35000"/>
                      </a:schemeClr>
                    </a:solidFill>
                    <a:latin typeface="Century Gothic" panose="020B0502020202020204" pitchFamily="34" charset="0"/>
                    <a:cs typeface="Arial" panose="020B0604020202020204" pitchFamily="34" charset="0"/>
                  </a:rPr>
                  <a:t>Future local </a:t>
                </a:r>
              </a:p>
              <a:p>
                <a:pPr algn="ctr">
                  <a:lnSpc>
                    <a:spcPct val="110000"/>
                  </a:lnSpc>
                </a:pPr>
                <a:r>
                  <a:rPr lang="en-GB" sz="1200" dirty="0">
                    <a:solidFill>
                      <a:schemeClr val="tx1">
                        <a:lumMod val="65000"/>
                        <a:lumOff val="35000"/>
                      </a:schemeClr>
                    </a:solidFill>
                    <a:latin typeface="Century Gothic" panose="020B0502020202020204" pitchFamily="34" charset="0"/>
                    <a:cs typeface="Arial" panose="020B0604020202020204" pitchFamily="34" charset="0"/>
                  </a:rPr>
                  <a:t>growth funding or</a:t>
                </a:r>
              </a:p>
              <a:p>
                <a:pPr algn="ctr">
                  <a:lnSpc>
                    <a:spcPct val="110000"/>
                  </a:lnSpc>
                </a:pPr>
                <a:r>
                  <a:rPr lang="en-GB" sz="1200" dirty="0">
                    <a:solidFill>
                      <a:schemeClr val="tx1">
                        <a:lumMod val="65000"/>
                        <a:lumOff val="35000"/>
                      </a:schemeClr>
                    </a:solidFill>
                    <a:latin typeface="Century Gothic" panose="020B0502020202020204" pitchFamily="34" charset="0"/>
                    <a:cs typeface="Arial" panose="020B0604020202020204" pitchFamily="34" charset="0"/>
                  </a:rPr>
                  <a:t>private / public</a:t>
                </a:r>
              </a:p>
              <a:p>
                <a:pPr algn="ctr">
                  <a:lnSpc>
                    <a:spcPct val="110000"/>
                  </a:lnSpc>
                </a:pPr>
                <a:r>
                  <a:rPr lang="en-GB" sz="1200" dirty="0">
                    <a:solidFill>
                      <a:schemeClr val="tx1">
                        <a:lumMod val="65000"/>
                        <a:lumOff val="35000"/>
                      </a:schemeClr>
                    </a:solidFill>
                    <a:latin typeface="Century Gothic" panose="020B0502020202020204" pitchFamily="34" charset="0"/>
                    <a:cs typeface="Arial" panose="020B0604020202020204" pitchFamily="34" charset="0"/>
                  </a:rPr>
                  <a:t>investment</a:t>
                </a:r>
              </a:p>
            </p:txBody>
          </p:sp>
          <p:sp>
            <p:nvSpPr>
              <p:cNvPr id="10" name="Rounded Rectangle 9"/>
              <p:cNvSpPr/>
              <p:nvPr/>
            </p:nvSpPr>
            <p:spPr>
              <a:xfrm>
                <a:off x="6547525" y="-147172"/>
                <a:ext cx="2379142" cy="1206755"/>
              </a:xfrm>
              <a:prstGeom prst="roundRect">
                <a:avLst/>
              </a:prstGeom>
              <a:noFill/>
              <a:ln w="127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00"/>
              </a:p>
            </p:txBody>
          </p:sp>
        </p:grpSp>
      </p:grpSp>
      <p:grpSp>
        <p:nvGrpSpPr>
          <p:cNvPr id="51" name="Group 50"/>
          <p:cNvGrpSpPr/>
          <p:nvPr/>
        </p:nvGrpSpPr>
        <p:grpSpPr>
          <a:xfrm>
            <a:off x="1692072" y="1085302"/>
            <a:ext cx="2115571" cy="1481934"/>
            <a:chOff x="-29405" y="1647926"/>
            <a:chExt cx="1548370" cy="1481934"/>
          </a:xfrm>
        </p:grpSpPr>
        <p:sp>
          <p:nvSpPr>
            <p:cNvPr id="52" name="Rounded Rectangle 51"/>
            <p:cNvSpPr/>
            <p:nvPr/>
          </p:nvSpPr>
          <p:spPr>
            <a:xfrm>
              <a:off x="53112" y="1647926"/>
              <a:ext cx="1465853" cy="1481934"/>
            </a:xfrm>
            <a:prstGeom prst="roundRect">
              <a:avLst/>
            </a:prstGeom>
            <a:solidFill>
              <a:schemeClr val="bg1">
                <a:lumMod val="75000"/>
              </a:schemeClr>
            </a:solidFill>
            <a:ln>
              <a:noFill/>
            </a:ln>
          </p:spPr>
          <p:style>
            <a:lnRef idx="2">
              <a:schemeClr val="accent2"/>
            </a:lnRef>
            <a:fillRef idx="1">
              <a:schemeClr val="lt1"/>
            </a:fillRef>
            <a:effectRef idx="0">
              <a:schemeClr val="accent2"/>
            </a:effectRef>
            <a:fontRef idx="minor">
              <a:schemeClr val="dk1"/>
            </a:fontRef>
          </p:style>
          <p:txBody>
            <a:bodyPr wrap="square" lIns="107287" tIns="53643" rIns="107287" bIns="53643">
              <a:spAutoFit/>
            </a:bodyPr>
            <a:lstStyle/>
            <a:p>
              <a:pPr algn="r"/>
              <a:r>
                <a:rPr lang="en-GB" sz="1600" b="1" dirty="0">
                  <a:solidFill>
                    <a:srgbClr val="C00000"/>
                  </a:solidFill>
                  <a:latin typeface="Century Gothic" panose="020B0502020202020204" pitchFamily="34" charset="0"/>
                </a:rPr>
                <a:t>steps to </a:t>
              </a:r>
              <a:r>
                <a:rPr lang="en-GB" sz="1600" b="1" dirty="0" smtClean="0">
                  <a:solidFill>
                    <a:srgbClr val="C00000"/>
                  </a:solidFill>
                  <a:latin typeface="Century Gothic" panose="020B0502020202020204" pitchFamily="34" charset="0"/>
                </a:rPr>
                <a:t>building </a:t>
              </a:r>
              <a:r>
                <a:rPr lang="en-GB" sz="1600" b="1" dirty="0">
                  <a:solidFill>
                    <a:srgbClr val="C00000"/>
                  </a:solidFill>
                  <a:latin typeface="Century Gothic" panose="020B0502020202020204" pitchFamily="34" charset="0"/>
                </a:rPr>
                <a:t>a Local Industrial Strategy</a:t>
              </a:r>
            </a:p>
          </p:txBody>
        </p:sp>
        <p:sp>
          <p:nvSpPr>
            <p:cNvPr id="53" name="Rectangle 52"/>
            <p:cNvSpPr/>
            <p:nvPr/>
          </p:nvSpPr>
          <p:spPr>
            <a:xfrm>
              <a:off x="-29405" y="1883637"/>
              <a:ext cx="773068" cy="1185552"/>
            </a:xfrm>
            <a:prstGeom prst="rect">
              <a:avLst/>
            </a:prstGeom>
            <a:noFill/>
          </p:spPr>
          <p:txBody>
            <a:bodyPr wrap="none" lIns="107287" tIns="53643" rIns="107287" bIns="53643">
              <a:spAutoFit/>
            </a:bodyPr>
            <a:lstStyle/>
            <a:p>
              <a:pPr algn="ctr"/>
              <a:r>
                <a:rPr lang="en-GB" sz="7000" dirty="0">
                  <a:ln w="18415" cmpd="sng">
                    <a:solidFill>
                      <a:srgbClr val="C00000"/>
                    </a:solidFill>
                    <a:prstDash val="solid"/>
                  </a:ln>
                  <a:solidFill>
                    <a:srgbClr val="C00000"/>
                  </a:solidFill>
                  <a:effectLst>
                    <a:outerShdw blurRad="63500" dir="3600000" algn="tl" rotWithShape="0">
                      <a:srgbClr val="000000">
                        <a:alpha val="70000"/>
                      </a:srgbClr>
                    </a:outerShdw>
                  </a:effectLst>
                  <a:latin typeface="Century Gothic" panose="020B0502020202020204" pitchFamily="34" charset="0"/>
                </a:rPr>
                <a:t>6</a:t>
              </a:r>
              <a:endParaRPr lang="en-GB" sz="7000" dirty="0">
                <a:ln w="18415" cmpd="sng">
                  <a:solidFill>
                    <a:srgbClr val="C00000"/>
                  </a:solidFill>
                  <a:prstDash val="solid"/>
                </a:ln>
                <a:solidFill>
                  <a:srgbClr val="C00000"/>
                </a:solidFill>
                <a:effectLst>
                  <a:outerShdw blurRad="63500" dir="3600000" algn="tl" rotWithShape="0">
                    <a:srgbClr val="000000">
                      <a:alpha val="70000"/>
                    </a:srgbClr>
                  </a:outerShdw>
                </a:effectLst>
              </a:endParaRPr>
            </a:p>
          </p:txBody>
        </p:sp>
      </p:grpSp>
      <p:sp>
        <p:nvSpPr>
          <p:cNvPr id="54" name="Rounded Rectangle 53"/>
          <p:cNvSpPr/>
          <p:nvPr/>
        </p:nvSpPr>
        <p:spPr>
          <a:xfrm>
            <a:off x="5044911" y="6007004"/>
            <a:ext cx="4285556" cy="664689"/>
          </a:xfrm>
          <a:prstGeom prst="roundRect">
            <a:avLst/>
          </a:prstGeom>
          <a:solidFill>
            <a:schemeClr val="bg1">
              <a:lumMod val="75000"/>
            </a:schemeClr>
          </a:solidFill>
          <a:ln>
            <a:noFill/>
          </a:ln>
        </p:spPr>
        <p:style>
          <a:lnRef idx="2">
            <a:schemeClr val="accent2"/>
          </a:lnRef>
          <a:fillRef idx="1">
            <a:schemeClr val="lt1"/>
          </a:fillRef>
          <a:effectRef idx="0">
            <a:schemeClr val="accent2"/>
          </a:effectRef>
          <a:fontRef idx="minor">
            <a:schemeClr val="dk1"/>
          </a:fontRef>
        </p:style>
        <p:txBody>
          <a:bodyPr wrap="square" lIns="107287" tIns="53643" rIns="107287" bIns="53643">
            <a:spAutoFit/>
          </a:bodyPr>
          <a:lstStyle/>
          <a:p>
            <a:r>
              <a:rPr lang="en-GB" sz="1600" b="1" dirty="0" smtClean="0">
                <a:solidFill>
                  <a:srgbClr val="C00000"/>
                </a:solidFill>
                <a:latin typeface="Century Gothic" panose="020B0502020202020204" pitchFamily="34" charset="0"/>
              </a:rPr>
              <a:t>This may involve housing where it is seen as a barrier to growth</a:t>
            </a:r>
            <a:endParaRPr lang="en-GB" sz="1600" b="1" dirty="0">
              <a:solidFill>
                <a:srgbClr val="C00000"/>
              </a:solidFill>
              <a:latin typeface="Century Gothic" panose="020B0502020202020204" pitchFamily="34" charset="0"/>
            </a:endParaRPr>
          </a:p>
        </p:txBody>
      </p:sp>
      <p:cxnSp>
        <p:nvCxnSpPr>
          <p:cNvPr id="55" name="Straight Connector 54"/>
          <p:cNvCxnSpPr/>
          <p:nvPr/>
        </p:nvCxnSpPr>
        <p:spPr>
          <a:xfrm>
            <a:off x="5315719" y="5582517"/>
            <a:ext cx="0" cy="424487"/>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5280782" y="5482485"/>
            <a:ext cx="66469" cy="72008"/>
          </a:xfrm>
          <a:prstGeom prst="ellipse">
            <a:avLst/>
          </a:prstGeom>
          <a:solidFill>
            <a:schemeClr val="tx1">
              <a:lumMod val="50000"/>
              <a:lumOff val="5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Rounded Rectangle 56"/>
          <p:cNvSpPr/>
          <p:nvPr/>
        </p:nvSpPr>
        <p:spPr>
          <a:xfrm>
            <a:off x="2677672" y="118964"/>
            <a:ext cx="5982203" cy="468052"/>
          </a:xfrm>
          <a:prstGeom prst="round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C000"/>
                </a:solidFill>
              </a:rPr>
              <a:t>Local Industrial Strategies should…</a:t>
            </a:r>
            <a:endParaRPr lang="en-GB" sz="2800" b="1" dirty="0" smtClean="0">
              <a:solidFill>
                <a:srgbClr val="FFC000"/>
              </a:solidFill>
              <a:latin typeface="Century Gothic" panose="020B0502020202020204" pitchFamily="34" charset="0"/>
            </a:endParaRPr>
          </a:p>
        </p:txBody>
      </p:sp>
    </p:spTree>
    <p:extLst>
      <p:ext uri="{BB962C8B-B14F-4D97-AF65-F5344CB8AC3E}">
        <p14:creationId xmlns:p14="http://schemas.microsoft.com/office/powerpoint/2010/main" val="39954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718148" y="116632"/>
            <a:ext cx="5982203" cy="802373"/>
          </a:xfrm>
          <a:prstGeom prst="round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C000"/>
                </a:solidFill>
                <a:latin typeface="Century Gothic" panose="020B0502020202020204" pitchFamily="34" charset="0"/>
              </a:rPr>
              <a:t>Evidence and Ambition</a:t>
            </a:r>
          </a:p>
        </p:txBody>
      </p:sp>
      <p:sp>
        <p:nvSpPr>
          <p:cNvPr id="3" name="TextBox 2"/>
          <p:cNvSpPr txBox="1"/>
          <p:nvPr/>
        </p:nvSpPr>
        <p:spPr>
          <a:xfrm>
            <a:off x="4617482" y="1483925"/>
            <a:ext cx="1728192" cy="1815882"/>
          </a:xfrm>
          <a:prstGeom prst="rect">
            <a:avLst/>
          </a:prstGeom>
          <a:noFill/>
        </p:spPr>
        <p:txBody>
          <a:bodyPr wrap="square" rtlCol="0">
            <a:spAutoFit/>
          </a:bodyPr>
          <a:lstStyle/>
          <a:p>
            <a:r>
              <a:rPr lang="en-GB" sz="1600" b="1" dirty="0" smtClean="0"/>
              <a:t>Dorset’s Economic Ambition</a:t>
            </a:r>
          </a:p>
          <a:p>
            <a:r>
              <a:rPr lang="en-GB" sz="1600" dirty="0" smtClean="0"/>
              <a:t>Provides an overview of the Dorset Economy, it’s challenges and opportunities</a:t>
            </a:r>
            <a:endParaRPr lang="en-GB" sz="1600" dirty="0"/>
          </a:p>
        </p:txBody>
      </p:sp>
      <p:sp>
        <p:nvSpPr>
          <p:cNvPr id="4" name="TextBox 3"/>
          <p:cNvSpPr txBox="1"/>
          <p:nvPr/>
        </p:nvSpPr>
        <p:spPr>
          <a:xfrm>
            <a:off x="8433906" y="1488920"/>
            <a:ext cx="2060537" cy="1077218"/>
          </a:xfrm>
          <a:prstGeom prst="rect">
            <a:avLst/>
          </a:prstGeom>
          <a:noFill/>
        </p:spPr>
        <p:txBody>
          <a:bodyPr wrap="square" rtlCol="0">
            <a:spAutoFit/>
          </a:bodyPr>
          <a:lstStyle/>
          <a:p>
            <a:r>
              <a:rPr lang="en-GB" sz="1600" b="1" dirty="0" smtClean="0"/>
              <a:t>Statement of Intent </a:t>
            </a:r>
          </a:p>
          <a:p>
            <a:r>
              <a:rPr lang="en-GB" sz="1600" dirty="0" smtClean="0"/>
              <a:t>Sets out the aspiration for Dorset to reach its economic potential </a:t>
            </a:r>
            <a:endParaRPr lang="en-GB" sz="1600" dirty="0"/>
          </a:p>
        </p:txBody>
      </p:sp>
      <p:pic>
        <p:nvPicPr>
          <p:cNvPr id="5" name="Picture 1"/>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1446"/>
          <a:stretch/>
        </p:blipFill>
        <p:spPr bwMode="auto">
          <a:xfrm>
            <a:off x="6777722" y="1485457"/>
            <a:ext cx="1526827" cy="2329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2889290" y="1428760"/>
            <a:ext cx="1584176" cy="24660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6921738" y="4219766"/>
            <a:ext cx="2276561" cy="1877437"/>
          </a:xfrm>
          <a:prstGeom prst="rect">
            <a:avLst/>
          </a:prstGeom>
          <a:noFill/>
        </p:spPr>
        <p:txBody>
          <a:bodyPr wrap="square" rtlCol="0">
            <a:spAutoFit/>
          </a:bodyPr>
          <a:lstStyle/>
          <a:p>
            <a:r>
              <a:rPr lang="en-GB" sz="1600" b="1" dirty="0" smtClean="0"/>
              <a:t>Horizon 2038</a:t>
            </a:r>
          </a:p>
          <a:p>
            <a:r>
              <a:rPr lang="en-GB" sz="1600" dirty="0" smtClean="0"/>
              <a:t>Will </a:t>
            </a:r>
            <a:r>
              <a:rPr lang="en-GB" sz="1600" dirty="0"/>
              <a:t>enable consistent place branding, highlighting our overarching offers and ambitions, supported by robust evidence. </a:t>
            </a:r>
          </a:p>
        </p:txBody>
      </p:sp>
      <p:pic>
        <p:nvPicPr>
          <p:cNvPr id="8"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2892"/>
          <a:stretch/>
        </p:blipFill>
        <p:spPr bwMode="auto">
          <a:xfrm>
            <a:off x="5121538" y="3989559"/>
            <a:ext cx="1512168" cy="22477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284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30682" y="4469240"/>
            <a:ext cx="4087836" cy="1323439"/>
          </a:xfrm>
          <a:prstGeom prst="rect">
            <a:avLst/>
          </a:prstGeom>
        </p:spPr>
        <p:txBody>
          <a:bodyPr wrap="square">
            <a:spAutoFit/>
          </a:bodyPr>
          <a:lstStyle/>
          <a:p>
            <a:r>
              <a:rPr lang="en-GB" sz="2000" b="1" dirty="0" smtClean="0">
                <a:solidFill>
                  <a:schemeClr val="tx1">
                    <a:lumMod val="65000"/>
                    <a:lumOff val="35000"/>
                  </a:schemeClr>
                </a:solidFill>
                <a:effectLst>
                  <a:outerShdw blurRad="38100" dist="38100" dir="2700000" algn="tl">
                    <a:srgbClr val="000000">
                      <a:alpha val="43137"/>
                    </a:srgbClr>
                  </a:outerShdw>
                </a:effectLst>
              </a:rPr>
              <a:t>“</a:t>
            </a:r>
            <a:r>
              <a:rPr lang="en-GB" sz="2000" b="1" dirty="0" smtClean="0">
                <a:solidFill>
                  <a:schemeClr val="tx1">
                    <a:lumMod val="65000"/>
                    <a:lumOff val="35000"/>
                  </a:schemeClr>
                </a:solidFill>
              </a:rPr>
              <a:t>By 2038, </a:t>
            </a:r>
            <a:r>
              <a:rPr lang="en-GB" sz="2000" b="1" dirty="0">
                <a:solidFill>
                  <a:schemeClr val="tx1">
                    <a:lumMod val="65000"/>
                    <a:lumOff val="35000"/>
                  </a:schemeClr>
                </a:solidFill>
              </a:rPr>
              <a:t>Dorset </a:t>
            </a:r>
          </a:p>
          <a:p>
            <a:r>
              <a:rPr lang="en-GB" sz="2000" b="1" dirty="0">
                <a:solidFill>
                  <a:schemeClr val="tx1">
                    <a:lumMod val="65000"/>
                    <a:lumOff val="35000"/>
                  </a:schemeClr>
                </a:solidFill>
              </a:rPr>
              <a:t>will become a 21st Century City by the Sea within a sustainable and modern county </a:t>
            </a:r>
            <a:r>
              <a:rPr lang="en-GB" sz="2000" b="1" dirty="0" smtClean="0">
                <a:solidFill>
                  <a:schemeClr val="tx1">
                    <a:lumMod val="65000"/>
                    <a:lumOff val="35000"/>
                  </a:schemeClr>
                </a:solidFill>
              </a:rPr>
              <a:t>economy</a:t>
            </a:r>
            <a:r>
              <a:rPr lang="en-GB" sz="2000" b="1" dirty="0" smtClean="0">
                <a:solidFill>
                  <a:schemeClr val="tx1">
                    <a:lumMod val="65000"/>
                    <a:lumOff val="35000"/>
                  </a:schemeClr>
                </a:solidFill>
                <a:effectLst>
                  <a:outerShdw blurRad="38100" dist="38100" dir="2700000" algn="tl">
                    <a:srgbClr val="000000">
                      <a:alpha val="43137"/>
                    </a:srgbClr>
                  </a:outerShdw>
                </a:effectLst>
              </a:rPr>
              <a:t>”</a:t>
            </a:r>
            <a:endParaRPr lang="en-GB" sz="2000" b="1" dirty="0">
              <a:solidFill>
                <a:schemeClr val="tx1">
                  <a:lumMod val="65000"/>
                  <a:lumOff val="35000"/>
                </a:schemeClr>
              </a:solidFill>
              <a:effectLst>
                <a:outerShdw blurRad="38100" dist="38100" dir="2700000" algn="tl">
                  <a:srgbClr val="000000">
                    <a:alpha val="43137"/>
                  </a:srgbClr>
                </a:outerShdw>
              </a:effectLst>
            </a:endParaRPr>
          </a:p>
        </p:txBody>
      </p:sp>
      <p:cxnSp>
        <p:nvCxnSpPr>
          <p:cNvPr id="3" name="Elbow Connector 2"/>
          <p:cNvCxnSpPr/>
          <p:nvPr/>
        </p:nvCxnSpPr>
        <p:spPr>
          <a:xfrm rot="10800000" flipV="1">
            <a:off x="7042858" y="4375240"/>
            <a:ext cx="3302800" cy="1497757"/>
          </a:xfrm>
          <a:prstGeom prst="bentConnector3">
            <a:avLst>
              <a:gd name="adj1" fmla="val 105"/>
            </a:avLst>
          </a:prstGeom>
        </p:spPr>
        <p:style>
          <a:lnRef idx="1">
            <a:schemeClr val="dk1"/>
          </a:lnRef>
          <a:fillRef idx="0">
            <a:schemeClr val="dk1"/>
          </a:fillRef>
          <a:effectRef idx="0">
            <a:schemeClr val="dk1"/>
          </a:effectRef>
          <a:fontRef idx="minor">
            <a:schemeClr val="tx1"/>
          </a:fontRef>
        </p:style>
      </p:cxnSp>
      <p:sp>
        <p:nvSpPr>
          <p:cNvPr id="4" name="Rounded Rectangle 3"/>
          <p:cNvSpPr/>
          <p:nvPr/>
        </p:nvSpPr>
        <p:spPr>
          <a:xfrm>
            <a:off x="1959228" y="1300888"/>
            <a:ext cx="2642801" cy="1080118"/>
          </a:xfrm>
          <a:prstGeom prst="round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C000"/>
                </a:solidFill>
                <a:latin typeface="Century Gothic" panose="020B0502020202020204" pitchFamily="34" charset="0"/>
              </a:rPr>
              <a:t>By 2038 we will</a:t>
            </a:r>
            <a:endParaRPr lang="en-GB" sz="2400" b="1" dirty="0">
              <a:solidFill>
                <a:srgbClr val="FFC000"/>
              </a:solidFill>
              <a:latin typeface="Century Gothic" panose="020B0502020202020204" pitchFamily="34" charset="0"/>
            </a:endParaRPr>
          </a:p>
        </p:txBody>
      </p:sp>
      <p:grpSp>
        <p:nvGrpSpPr>
          <p:cNvPr id="5" name="Group 4"/>
          <p:cNvGrpSpPr/>
          <p:nvPr/>
        </p:nvGrpSpPr>
        <p:grpSpPr>
          <a:xfrm>
            <a:off x="1944326" y="2572065"/>
            <a:ext cx="2797686" cy="882019"/>
            <a:chOff x="632521" y="1573174"/>
            <a:chExt cx="3030826" cy="882019"/>
          </a:xfrm>
        </p:grpSpPr>
        <p:sp>
          <p:nvSpPr>
            <p:cNvPr id="6" name="Rounded Rectangle 5"/>
            <p:cNvSpPr/>
            <p:nvPr/>
          </p:nvSpPr>
          <p:spPr>
            <a:xfrm>
              <a:off x="632521" y="1573174"/>
              <a:ext cx="2879178" cy="882019"/>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Century Gothic" panose="020B0502020202020204" pitchFamily="34" charset="0"/>
                </a:rPr>
                <a:t>Double GVA to </a:t>
              </a:r>
              <a:r>
                <a:rPr lang="en-GB" sz="2400" b="1" dirty="0" smtClean="0">
                  <a:solidFill>
                    <a:schemeClr val="tx1"/>
                  </a:solidFill>
                  <a:latin typeface="Century Gothic" panose="020B0502020202020204" pitchFamily="34" charset="0"/>
                </a:rPr>
                <a:t>£</a:t>
              </a:r>
              <a:r>
                <a:rPr lang="en-GB" sz="2400" b="1" dirty="0" err="1" smtClean="0">
                  <a:solidFill>
                    <a:schemeClr val="tx1"/>
                  </a:solidFill>
                  <a:latin typeface="Century Gothic" panose="020B0502020202020204" pitchFamily="34" charset="0"/>
                </a:rPr>
                <a:t>35.6bn</a:t>
              </a:r>
              <a:endParaRPr lang="en-GB" sz="2400" b="1" dirty="0">
                <a:solidFill>
                  <a:schemeClr val="tx1"/>
                </a:solidFill>
                <a:latin typeface="Century Gothic" panose="020B0502020202020204" pitchFamily="34" charset="0"/>
              </a:endParaRPr>
            </a:p>
          </p:txBody>
        </p:sp>
        <p:sp>
          <p:nvSpPr>
            <p:cNvPr id="7" name="Down Arrow 6"/>
            <p:cNvSpPr/>
            <p:nvPr/>
          </p:nvSpPr>
          <p:spPr>
            <a:xfrm rot="16200000">
              <a:off x="3359655" y="1967353"/>
              <a:ext cx="384870" cy="22251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grpSp>
        <p:nvGrpSpPr>
          <p:cNvPr id="8" name="Group 7"/>
          <p:cNvGrpSpPr/>
          <p:nvPr/>
        </p:nvGrpSpPr>
        <p:grpSpPr>
          <a:xfrm>
            <a:off x="1944324" y="3547252"/>
            <a:ext cx="2797688" cy="755550"/>
            <a:chOff x="992557" y="2564904"/>
            <a:chExt cx="3030829" cy="755550"/>
          </a:xfrm>
        </p:grpSpPr>
        <p:sp>
          <p:nvSpPr>
            <p:cNvPr id="9" name="Rounded Rectangle 8"/>
            <p:cNvSpPr/>
            <p:nvPr/>
          </p:nvSpPr>
          <p:spPr>
            <a:xfrm>
              <a:off x="992557" y="2564904"/>
              <a:ext cx="2879181" cy="755550"/>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Century Gothic" panose="020B0502020202020204" pitchFamily="34" charset="0"/>
                </a:rPr>
                <a:t>Increase our productivity by </a:t>
              </a:r>
              <a:r>
                <a:rPr lang="en-GB" sz="2400" b="1" dirty="0" smtClean="0">
                  <a:solidFill>
                    <a:schemeClr val="tx1"/>
                  </a:solidFill>
                  <a:latin typeface="Century Gothic" panose="020B0502020202020204" pitchFamily="34" charset="0"/>
                </a:rPr>
                <a:t>50%</a:t>
              </a:r>
              <a:endParaRPr lang="en-GB" sz="2400" b="1" dirty="0">
                <a:solidFill>
                  <a:schemeClr val="tx1"/>
                </a:solidFill>
                <a:latin typeface="Century Gothic" panose="020B0502020202020204" pitchFamily="34" charset="0"/>
              </a:endParaRPr>
            </a:p>
          </p:txBody>
        </p:sp>
        <p:sp>
          <p:nvSpPr>
            <p:cNvPr id="10" name="Down Arrow 9"/>
            <p:cNvSpPr/>
            <p:nvPr/>
          </p:nvSpPr>
          <p:spPr>
            <a:xfrm rot="16200000">
              <a:off x="3719694" y="2823160"/>
              <a:ext cx="384870" cy="22251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grpSp>
        <p:nvGrpSpPr>
          <p:cNvPr id="11" name="Group 10"/>
          <p:cNvGrpSpPr/>
          <p:nvPr/>
        </p:nvGrpSpPr>
        <p:grpSpPr>
          <a:xfrm>
            <a:off x="1933447" y="4446818"/>
            <a:ext cx="2808565" cy="886518"/>
            <a:chOff x="980774" y="3373023"/>
            <a:chExt cx="3042612" cy="886518"/>
          </a:xfrm>
        </p:grpSpPr>
        <p:sp>
          <p:nvSpPr>
            <p:cNvPr id="12" name="Rounded Rectangle 11"/>
            <p:cNvSpPr/>
            <p:nvPr/>
          </p:nvSpPr>
          <p:spPr>
            <a:xfrm>
              <a:off x="980774" y="3373023"/>
              <a:ext cx="2890964" cy="886518"/>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Century Gothic" panose="020B0502020202020204" pitchFamily="34" charset="0"/>
                </a:rPr>
                <a:t>Create </a:t>
              </a:r>
            </a:p>
            <a:p>
              <a:pPr algn="ctr"/>
              <a:r>
                <a:rPr lang="en-GB" sz="2400" b="1" dirty="0" smtClean="0">
                  <a:solidFill>
                    <a:schemeClr val="tx1"/>
                  </a:solidFill>
                  <a:latin typeface="Century Gothic" panose="020B0502020202020204" pitchFamily="34" charset="0"/>
                </a:rPr>
                <a:t>80,000 </a:t>
              </a:r>
            </a:p>
            <a:p>
              <a:pPr algn="ctr"/>
              <a:r>
                <a:rPr lang="en-GB" sz="1600" b="1" dirty="0" smtClean="0">
                  <a:solidFill>
                    <a:schemeClr val="tx1"/>
                  </a:solidFill>
                  <a:latin typeface="Century Gothic" panose="020B0502020202020204" pitchFamily="34" charset="0"/>
                </a:rPr>
                <a:t>new jobs</a:t>
              </a:r>
              <a:endParaRPr lang="en-GB" sz="1050" b="1" dirty="0">
                <a:solidFill>
                  <a:schemeClr val="tx1"/>
                </a:solidFill>
                <a:latin typeface="Century Gothic" panose="020B0502020202020204" pitchFamily="34" charset="0"/>
              </a:endParaRPr>
            </a:p>
          </p:txBody>
        </p:sp>
        <p:sp>
          <p:nvSpPr>
            <p:cNvPr id="13" name="Down Arrow 12"/>
            <p:cNvSpPr/>
            <p:nvPr/>
          </p:nvSpPr>
          <p:spPr>
            <a:xfrm rot="16200000">
              <a:off x="3719694" y="3699300"/>
              <a:ext cx="384870" cy="22251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grpSp>
        <p:nvGrpSpPr>
          <p:cNvPr id="14" name="Group 13"/>
          <p:cNvGrpSpPr/>
          <p:nvPr/>
        </p:nvGrpSpPr>
        <p:grpSpPr>
          <a:xfrm>
            <a:off x="1944323" y="5511088"/>
            <a:ext cx="2797690" cy="1046384"/>
            <a:chOff x="992556" y="4487987"/>
            <a:chExt cx="3030831" cy="1046384"/>
          </a:xfrm>
        </p:grpSpPr>
        <p:sp>
          <p:nvSpPr>
            <p:cNvPr id="15" name="Rounded Rectangle 14"/>
            <p:cNvSpPr/>
            <p:nvPr/>
          </p:nvSpPr>
          <p:spPr>
            <a:xfrm>
              <a:off x="992556" y="4487987"/>
              <a:ext cx="2879182" cy="1046384"/>
            </a:xfrm>
            <a:prstGeom prst="roundRect">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solidFill>
                    <a:schemeClr val="tx1"/>
                  </a:solidFill>
                  <a:latin typeface="Century Gothic" panose="020B0502020202020204" pitchFamily="34" charset="0"/>
                </a:rPr>
                <a:t>Build </a:t>
              </a:r>
            </a:p>
            <a:p>
              <a:pPr algn="ctr"/>
              <a:r>
                <a:rPr lang="en-GB" sz="2400" b="1" dirty="0" smtClean="0">
                  <a:solidFill>
                    <a:schemeClr val="tx1"/>
                  </a:solidFill>
                  <a:latin typeface="Century Gothic" panose="020B0502020202020204" pitchFamily="34" charset="0"/>
                </a:rPr>
                <a:t>78,000</a:t>
              </a:r>
              <a:r>
                <a:rPr lang="en-GB" sz="1600" b="1" dirty="0" smtClean="0">
                  <a:solidFill>
                    <a:schemeClr val="tx1"/>
                  </a:solidFill>
                  <a:latin typeface="Century Gothic" panose="020B0502020202020204" pitchFamily="34" charset="0"/>
                </a:rPr>
                <a:t> </a:t>
              </a:r>
            </a:p>
            <a:p>
              <a:pPr algn="ctr"/>
              <a:r>
                <a:rPr lang="en-GB" sz="1600" b="1" dirty="0" smtClean="0">
                  <a:solidFill>
                    <a:schemeClr val="tx1"/>
                  </a:solidFill>
                  <a:latin typeface="Century Gothic" panose="020B0502020202020204" pitchFamily="34" charset="0"/>
                </a:rPr>
                <a:t>new homes</a:t>
              </a:r>
              <a:endParaRPr lang="en-GB" sz="1600" b="1" dirty="0">
                <a:solidFill>
                  <a:schemeClr val="tx1"/>
                </a:solidFill>
                <a:latin typeface="Century Gothic" panose="020B0502020202020204" pitchFamily="34" charset="0"/>
              </a:endParaRPr>
            </a:p>
          </p:txBody>
        </p:sp>
        <p:sp>
          <p:nvSpPr>
            <p:cNvPr id="16" name="Down Arrow 15"/>
            <p:cNvSpPr/>
            <p:nvPr/>
          </p:nvSpPr>
          <p:spPr>
            <a:xfrm rot="16200000">
              <a:off x="3719695" y="4899922"/>
              <a:ext cx="384870" cy="222514"/>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grpSp>
      <p:pic>
        <p:nvPicPr>
          <p:cNvPr id="17" name="Picture 2" descr="Image result for growth icon no background"/>
          <p:cNvPicPr>
            <a:picLocks noChangeAspect="1" noChangeArrowheads="1"/>
          </p:cNvPicPr>
          <p:nvPr/>
        </p:nvPicPr>
        <p:blipFill>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brightnessContrast bright="66000" contrast="-88000"/>
                    </a14:imgEffect>
                  </a14:imgLayer>
                </a14:imgProps>
              </a:ext>
              <a:ext uri="{28A0092B-C50C-407E-A947-70E740481C1C}">
                <a14:useLocalDpi xmlns:a14="http://schemas.microsoft.com/office/drawing/2010/main" val="0"/>
              </a:ext>
            </a:extLst>
          </a:blip>
          <a:srcRect/>
          <a:stretch>
            <a:fillRect/>
          </a:stretch>
        </p:blipFill>
        <p:spPr bwMode="auto">
          <a:xfrm>
            <a:off x="5008050" y="2594584"/>
            <a:ext cx="746672" cy="80889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8" descr="Image result for healthy home icon"/>
          <p:cNvPicPr>
            <a:picLocks noChangeAspect="1" noChangeArrowheads="1"/>
          </p:cNvPicPr>
          <p:nvPr/>
        </p:nvPicPr>
        <p:blipFill rotWithShape="1">
          <a:blip r:embed="rId4" cstate="print">
            <a:duotone>
              <a:prstClr val="black"/>
              <a:schemeClr val="accent2">
                <a:tint val="45000"/>
                <a:satMod val="400000"/>
              </a:schemeClr>
            </a:duotone>
            <a:extLst>
              <a:ext uri="{BEBA8EAE-BF5A-486C-A8C5-ECC9F3942E4B}">
                <a14:imgProps xmlns:a14="http://schemas.microsoft.com/office/drawing/2010/main">
                  <a14:imgLayer r:embed="rId5">
                    <a14:imgEffect>
                      <a14:brightnessContrast bright="94000" contrast="-66000"/>
                    </a14:imgEffect>
                  </a14:imgLayer>
                </a14:imgProps>
              </a:ext>
              <a:ext uri="{28A0092B-C50C-407E-A947-70E740481C1C}">
                <a14:useLocalDpi xmlns:a14="http://schemas.microsoft.com/office/drawing/2010/main" val="0"/>
              </a:ext>
            </a:extLst>
          </a:blip>
          <a:srcRect l="11607" r="6019"/>
          <a:stretch/>
        </p:blipFill>
        <p:spPr bwMode="auto">
          <a:xfrm>
            <a:off x="4883672" y="5511088"/>
            <a:ext cx="911740" cy="89930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0" descr="Image result for sustainability icon"/>
          <p:cNvPicPr>
            <a:picLocks noChangeAspect="1" noChangeArrowheads="1"/>
          </p:cNvPicPr>
          <p:nvPr/>
        </p:nvPicPr>
        <p:blipFill>
          <a:blip r:embed="rId6" cstate="print">
            <a:duotone>
              <a:schemeClr val="accent2">
                <a:shade val="45000"/>
                <a:satMod val="135000"/>
              </a:schemeClr>
              <a:prstClr val="white"/>
            </a:duotone>
            <a:extLst>
              <a:ext uri="{BEBA8EAE-BF5A-486C-A8C5-ECC9F3942E4B}">
                <a14:imgProps xmlns:a14="http://schemas.microsoft.com/office/drawing/2010/main">
                  <a14:imgLayer r:embed="rId7">
                    <a14:imgEffect>
                      <a14:brightnessContrast bright="92000" contrast="-76000"/>
                    </a14:imgEffect>
                  </a14:imgLayer>
                </a14:imgProps>
              </a:ext>
              <a:ext uri="{28A0092B-C50C-407E-A947-70E740481C1C}">
                <a14:useLocalDpi xmlns:a14="http://schemas.microsoft.com/office/drawing/2010/main" val="0"/>
              </a:ext>
            </a:extLst>
          </a:blip>
          <a:srcRect/>
          <a:stretch>
            <a:fillRect/>
          </a:stretch>
        </p:blipFill>
        <p:spPr bwMode="auto">
          <a:xfrm>
            <a:off x="5122443" y="3605343"/>
            <a:ext cx="590185" cy="63936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Image result for artificial intelligence icon no background"/>
          <p:cNvPicPr>
            <a:picLocks noChangeAspect="1" noChangeArrowheads="1"/>
          </p:cNvPicPr>
          <p:nvPr/>
        </p:nvPicPr>
        <p:blipFill>
          <a:blip r:embed="rId8" cstate="print">
            <a:duotone>
              <a:prstClr val="black"/>
              <a:schemeClr val="accent2">
                <a:tint val="45000"/>
                <a:satMod val="400000"/>
              </a:schemeClr>
            </a:duotone>
            <a:extLst>
              <a:ext uri="{BEBA8EAE-BF5A-486C-A8C5-ECC9F3942E4B}">
                <a14:imgProps xmlns:a14="http://schemas.microsoft.com/office/drawing/2010/main">
                  <a14:imgLayer r:embed="rId9">
                    <a14:imgEffect>
                      <a14:brightnessContrast bright="28000" contrast="16000"/>
                    </a14:imgEffect>
                  </a14:imgLayer>
                </a14:imgProps>
              </a:ext>
              <a:ext uri="{28A0092B-C50C-407E-A947-70E740481C1C}">
                <a14:useLocalDpi xmlns:a14="http://schemas.microsoft.com/office/drawing/2010/main" val="0"/>
              </a:ext>
            </a:extLst>
          </a:blip>
          <a:srcRect/>
          <a:stretch>
            <a:fillRect/>
          </a:stretch>
        </p:blipFill>
        <p:spPr bwMode="auto">
          <a:xfrm>
            <a:off x="4923035" y="4537643"/>
            <a:ext cx="789593" cy="855392"/>
          </a:xfrm>
          <a:prstGeom prst="rect">
            <a:avLst/>
          </a:prstGeom>
          <a:noFill/>
          <a:extLst>
            <a:ext uri="{909E8E84-426E-40DD-AFC4-6F175D3DCCD1}">
              <a14:hiddenFill xmlns:a14="http://schemas.microsoft.com/office/drawing/2010/main">
                <a:solidFill>
                  <a:srgbClr val="FFFFFF"/>
                </a:solidFill>
              </a14:hiddenFill>
            </a:ext>
          </a:extLst>
        </p:spPr>
      </p:pic>
      <p:sp>
        <p:nvSpPr>
          <p:cNvPr id="21" name="Rounded Rectangle 20"/>
          <p:cNvSpPr/>
          <p:nvPr/>
        </p:nvSpPr>
        <p:spPr>
          <a:xfrm>
            <a:off x="3136058" y="220769"/>
            <a:ext cx="5982203" cy="802373"/>
          </a:xfrm>
          <a:prstGeom prst="round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C000"/>
                </a:solidFill>
                <a:latin typeface="Century Gothic" panose="020B0502020202020204" pitchFamily="34" charset="0"/>
              </a:rPr>
              <a:t>Dorset’s Vision for Growth</a:t>
            </a:r>
          </a:p>
        </p:txBody>
      </p:sp>
      <p:sp>
        <p:nvSpPr>
          <p:cNvPr id="22" name="Snip Single Corner Rectangle 21"/>
          <p:cNvSpPr/>
          <p:nvPr/>
        </p:nvSpPr>
        <p:spPr>
          <a:xfrm>
            <a:off x="6501138" y="1300889"/>
            <a:ext cx="3829348" cy="2442329"/>
          </a:xfrm>
          <a:prstGeom prst="snip1Rect">
            <a:avLst/>
          </a:prstGeom>
          <a:solidFill>
            <a:srgbClr val="C00000"/>
          </a:solidFill>
        </p:spPr>
        <p:txBody>
          <a:bodyPr wrap="square">
            <a:spAutoFit/>
          </a:bodyPr>
          <a:lstStyle/>
          <a:p>
            <a:r>
              <a:rPr lang="en-GB" sz="2000" b="1" dirty="0">
                <a:solidFill>
                  <a:schemeClr val="bg1"/>
                </a:solidFill>
              </a:rPr>
              <a:t>Horizon 2038 outlines the ways in which we aim to achieve this vision, demonstrating to the Government and investors what we are capable of achieving if provided with the right-level of funding and support. </a:t>
            </a:r>
          </a:p>
        </p:txBody>
      </p:sp>
    </p:spTree>
    <p:extLst>
      <p:ext uri="{BB962C8B-B14F-4D97-AF65-F5344CB8AC3E}">
        <p14:creationId xmlns:p14="http://schemas.microsoft.com/office/powerpoint/2010/main" val="196786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0-#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0-#ppt_w/2"/>
                                          </p:val>
                                        </p:tav>
                                        <p:tav tm="100000">
                                          <p:val>
                                            <p:strVal val="#ppt_x"/>
                                          </p:val>
                                        </p:tav>
                                      </p:tavLst>
                                    </p:anim>
                                    <p:anim calcmode="lin" valueType="num">
                                      <p:cBhvr additive="base">
                                        <p:cTn id="24" dur="500" fill="hold"/>
                                        <p:tgtEl>
                                          <p:spTgt spid="14"/>
                                        </p:tgtEl>
                                        <p:attrNameLst>
                                          <p:attrName>ppt_y</p:attrName>
                                        </p:attrNameLst>
                                      </p:cBhvr>
                                      <p:tavLst>
                                        <p:tav tm="0">
                                          <p:val>
                                            <p:strVal val="#ppt_y"/>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500"/>
                                        <p:tgtEl>
                                          <p:spTgt spid="2"/>
                                        </p:tgtEl>
                                      </p:cBhvr>
                                    </p:animEffect>
                                  </p:childTnLst>
                                </p:cTn>
                              </p:par>
                              <p:par>
                                <p:cTn id="44" presetID="10" presetClass="entr" presetSubtype="0" fill="hold"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500"/>
                                        <p:tgtEl>
                                          <p:spTgt spid="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fade">
                                      <p:cBhvr>
                                        <p:cTn id="4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242467" y="518265"/>
            <a:ext cx="8129049" cy="6102587"/>
          </a:xfrm>
          <a:prstGeom prst="rect">
            <a:avLst/>
          </a:prstGeom>
        </p:spPr>
      </p:pic>
      <p:sp>
        <p:nvSpPr>
          <p:cNvPr id="5" name="Rounded Rectangle 4"/>
          <p:cNvSpPr/>
          <p:nvPr/>
        </p:nvSpPr>
        <p:spPr>
          <a:xfrm>
            <a:off x="655334" y="2217044"/>
            <a:ext cx="2093177" cy="2243998"/>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algn="ctr"/>
            <a:r>
              <a:rPr lang="en-GB" sz="1050" b="1" dirty="0" smtClean="0">
                <a:solidFill>
                  <a:srgbClr val="C00000"/>
                </a:solidFill>
                <a:latin typeface="Century Gothic" panose="020B0502020202020204" pitchFamily="34" charset="0"/>
              </a:rPr>
              <a:t>SCOPING AND DEFINING</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Agree </a:t>
            </a:r>
            <a:r>
              <a:rPr lang="en-GB" sz="1000" dirty="0">
                <a:solidFill>
                  <a:srgbClr val="C00000"/>
                </a:solidFill>
                <a:latin typeface="Century Gothic" panose="020B0502020202020204" pitchFamily="34" charset="0"/>
              </a:rPr>
              <a:t>approach to developing the LIS strategy </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Set </a:t>
            </a:r>
            <a:r>
              <a:rPr lang="en-GB" sz="1000" dirty="0">
                <a:solidFill>
                  <a:srgbClr val="C00000"/>
                </a:solidFill>
                <a:latin typeface="Century Gothic" panose="020B0502020202020204" pitchFamily="34" charset="0"/>
              </a:rPr>
              <a:t>up LIS governance </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Initial </a:t>
            </a:r>
            <a:r>
              <a:rPr lang="en-GB" sz="1000" dirty="0">
                <a:solidFill>
                  <a:srgbClr val="C00000"/>
                </a:solidFill>
                <a:latin typeface="Century Gothic" panose="020B0502020202020204" pitchFamily="34" charset="0"/>
              </a:rPr>
              <a:t>concept meeting with BEIS</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Develop </a:t>
            </a:r>
            <a:r>
              <a:rPr lang="en-GB" sz="1000" dirty="0">
                <a:solidFill>
                  <a:srgbClr val="C00000"/>
                </a:solidFill>
                <a:latin typeface="Century Gothic" panose="020B0502020202020204" pitchFamily="34" charset="0"/>
              </a:rPr>
              <a:t>an implementation plan </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Develop </a:t>
            </a:r>
            <a:r>
              <a:rPr lang="en-GB" sz="1000" dirty="0">
                <a:solidFill>
                  <a:srgbClr val="C00000"/>
                </a:solidFill>
                <a:latin typeface="Century Gothic" panose="020B0502020202020204" pitchFamily="34" charset="0"/>
              </a:rPr>
              <a:t>a stakeholder engagement plan</a:t>
            </a:r>
          </a:p>
        </p:txBody>
      </p:sp>
      <p:sp>
        <p:nvSpPr>
          <p:cNvPr id="6" name="Rounded Rectangle 5"/>
          <p:cNvSpPr/>
          <p:nvPr/>
        </p:nvSpPr>
        <p:spPr>
          <a:xfrm>
            <a:off x="2926060" y="2204864"/>
            <a:ext cx="2078369" cy="2247694"/>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algn="ctr"/>
            <a:r>
              <a:rPr lang="en-GB" sz="1000" b="1" dirty="0" smtClean="0">
                <a:solidFill>
                  <a:srgbClr val="C00000"/>
                </a:solidFill>
                <a:latin typeface="Century Gothic" panose="020B0502020202020204" pitchFamily="34" charset="0"/>
              </a:rPr>
              <a:t>DEVELOPING THE EVIDENCE BASE</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Public </a:t>
            </a:r>
            <a:r>
              <a:rPr lang="en-GB" sz="1000" dirty="0">
                <a:solidFill>
                  <a:srgbClr val="C00000"/>
                </a:solidFill>
                <a:latin typeface="Century Gothic" panose="020B0502020202020204" pitchFamily="34" charset="0"/>
              </a:rPr>
              <a:t>call for new evidence  </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Review  </a:t>
            </a:r>
            <a:r>
              <a:rPr lang="en-GB" sz="1000" dirty="0">
                <a:solidFill>
                  <a:srgbClr val="C00000"/>
                </a:solidFill>
                <a:latin typeface="Century Gothic" panose="020B0502020202020204" pitchFamily="34" charset="0"/>
              </a:rPr>
              <a:t>of existing evidence </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Consolidation </a:t>
            </a:r>
            <a:r>
              <a:rPr lang="en-GB" sz="1000" dirty="0">
                <a:solidFill>
                  <a:srgbClr val="C00000"/>
                </a:solidFill>
                <a:latin typeface="Century Gothic" panose="020B0502020202020204" pitchFamily="34" charset="0"/>
              </a:rPr>
              <a:t>of existing evidence &amp; drafting of a synthesized document to identify the local challenges, opportunities and drivers of productivity </a:t>
            </a:r>
          </a:p>
        </p:txBody>
      </p:sp>
      <p:sp>
        <p:nvSpPr>
          <p:cNvPr id="7" name="Rounded Rectangle 6"/>
          <p:cNvSpPr/>
          <p:nvPr/>
        </p:nvSpPr>
        <p:spPr>
          <a:xfrm>
            <a:off x="5230316" y="2217044"/>
            <a:ext cx="2078369" cy="2268358"/>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algn="ctr"/>
            <a:r>
              <a:rPr lang="en-GB" sz="1050" b="1" dirty="0" smtClean="0">
                <a:solidFill>
                  <a:srgbClr val="C00000"/>
                </a:solidFill>
                <a:latin typeface="Century Gothic" panose="020B0502020202020204" pitchFamily="34" charset="0"/>
              </a:rPr>
              <a:t>PRIORITISATION</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Use </a:t>
            </a:r>
            <a:r>
              <a:rPr lang="en-GB" sz="1000" dirty="0">
                <a:solidFill>
                  <a:srgbClr val="C00000"/>
                </a:solidFill>
                <a:latin typeface="Century Gothic" panose="020B0502020202020204" pitchFamily="34" charset="0"/>
              </a:rPr>
              <a:t>the evidence &amp; engagement with partners to prioritise game changing interventions </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Consider </a:t>
            </a:r>
            <a:r>
              <a:rPr lang="en-GB" sz="1000" dirty="0">
                <a:solidFill>
                  <a:srgbClr val="C00000"/>
                </a:solidFill>
                <a:latin typeface="Century Gothic" panose="020B0502020202020204" pitchFamily="34" charset="0"/>
              </a:rPr>
              <a:t>how UKSPF will support delivery </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Identify </a:t>
            </a:r>
            <a:r>
              <a:rPr lang="en-GB" sz="1000" dirty="0">
                <a:solidFill>
                  <a:srgbClr val="C00000"/>
                </a:solidFill>
                <a:latin typeface="Century Gothic" panose="020B0502020202020204" pitchFamily="34" charset="0"/>
              </a:rPr>
              <a:t>how local assets will be used to </a:t>
            </a:r>
            <a:r>
              <a:rPr lang="en-GB" sz="1000" dirty="0" smtClean="0">
                <a:solidFill>
                  <a:srgbClr val="C00000"/>
                </a:solidFill>
                <a:latin typeface="Century Gothic" panose="020B0502020202020204" pitchFamily="34" charset="0"/>
              </a:rPr>
              <a:t>deliver </a:t>
            </a:r>
            <a:r>
              <a:rPr lang="en-GB" sz="1000" dirty="0">
                <a:solidFill>
                  <a:srgbClr val="C00000"/>
                </a:solidFill>
                <a:latin typeface="Century Gothic" panose="020B0502020202020204" pitchFamily="34" charset="0"/>
              </a:rPr>
              <a:t>ambitions </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Agree approach to monitoring &amp; evaluation </a:t>
            </a:r>
            <a:endParaRPr lang="en-GB" sz="1000" dirty="0">
              <a:solidFill>
                <a:srgbClr val="C00000"/>
              </a:solidFill>
              <a:latin typeface="Century Gothic" panose="020B0502020202020204" pitchFamily="34" charset="0"/>
            </a:endParaRPr>
          </a:p>
        </p:txBody>
      </p:sp>
      <p:sp>
        <p:nvSpPr>
          <p:cNvPr id="8" name="Rounded Rectangle 7"/>
          <p:cNvSpPr/>
          <p:nvPr/>
        </p:nvSpPr>
        <p:spPr>
          <a:xfrm>
            <a:off x="7462564" y="2249836"/>
            <a:ext cx="2078369" cy="2235566"/>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algn="ctr"/>
            <a:r>
              <a:rPr lang="en-GB" sz="1050" b="1" dirty="0" smtClean="0">
                <a:solidFill>
                  <a:srgbClr val="C00000"/>
                </a:solidFill>
                <a:latin typeface="Century Gothic" panose="020B0502020202020204" pitchFamily="34" charset="0"/>
              </a:rPr>
              <a:t>LIS TESTING &amp; DRAFTING</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Testing of emerging thinking and ideas with numerous stakeholders </a:t>
            </a:r>
            <a:endParaRPr lang="en-GB" sz="1000" dirty="0">
              <a:solidFill>
                <a:srgbClr val="C00000"/>
              </a:solidFill>
              <a:latin typeface="Century Gothic" panose="020B0502020202020204" pitchFamily="34" charset="0"/>
            </a:endParaRP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Cross-Whitehall engagement</a:t>
            </a:r>
            <a:endParaRPr lang="en-GB" sz="1000" dirty="0">
              <a:solidFill>
                <a:srgbClr val="C00000"/>
              </a:solidFill>
              <a:latin typeface="Century Gothic" panose="020B0502020202020204" pitchFamily="34" charset="0"/>
            </a:endParaRP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LEP </a:t>
            </a:r>
            <a:r>
              <a:rPr lang="en-GB" sz="1000" dirty="0">
                <a:solidFill>
                  <a:srgbClr val="C00000"/>
                </a:solidFill>
                <a:latin typeface="Century Gothic" panose="020B0502020202020204" pitchFamily="34" charset="0"/>
              </a:rPr>
              <a:t>Board reviews and approves the final LIS draft</a:t>
            </a:r>
          </a:p>
        </p:txBody>
      </p:sp>
      <p:sp>
        <p:nvSpPr>
          <p:cNvPr id="9" name="Rounded Rectangle 8"/>
          <p:cNvSpPr/>
          <p:nvPr/>
        </p:nvSpPr>
        <p:spPr>
          <a:xfrm>
            <a:off x="9766820" y="2254598"/>
            <a:ext cx="2078369" cy="2226042"/>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algn="ctr"/>
            <a:r>
              <a:rPr lang="en-GB" sz="1050" b="1" dirty="0" smtClean="0">
                <a:solidFill>
                  <a:srgbClr val="C00000"/>
                </a:solidFill>
                <a:latin typeface="Century Gothic" panose="020B0502020202020204" pitchFamily="34" charset="0"/>
              </a:rPr>
              <a:t>SIGN OFF AND PUBLICATION</a:t>
            </a: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Government </a:t>
            </a:r>
            <a:r>
              <a:rPr lang="en-GB" sz="1000" dirty="0">
                <a:solidFill>
                  <a:srgbClr val="C00000"/>
                </a:solidFill>
                <a:latin typeface="Century Gothic" panose="020B0502020202020204" pitchFamily="34" charset="0"/>
              </a:rPr>
              <a:t>and LEP </a:t>
            </a:r>
            <a:r>
              <a:rPr lang="en-GB" sz="1000" dirty="0" smtClean="0">
                <a:solidFill>
                  <a:srgbClr val="C00000"/>
                </a:solidFill>
                <a:latin typeface="Century Gothic" panose="020B0502020202020204" pitchFamily="34" charset="0"/>
              </a:rPr>
              <a:t>agree the final LIS document</a:t>
            </a:r>
            <a:endParaRPr lang="en-GB" sz="1000" dirty="0">
              <a:solidFill>
                <a:srgbClr val="C00000"/>
              </a:solidFill>
              <a:latin typeface="Century Gothic" panose="020B0502020202020204" pitchFamily="34" charset="0"/>
            </a:endParaRPr>
          </a:p>
          <a:p>
            <a:pPr marL="171450" indent="-171450">
              <a:buFont typeface="Arial" panose="020B0604020202020204" pitchFamily="34" charset="0"/>
              <a:buChar char="•"/>
            </a:pPr>
            <a:r>
              <a:rPr lang="en-GB" sz="1000" dirty="0" smtClean="0">
                <a:solidFill>
                  <a:srgbClr val="C00000"/>
                </a:solidFill>
                <a:latin typeface="Century Gothic" panose="020B0502020202020204" pitchFamily="34" charset="0"/>
              </a:rPr>
              <a:t>Publish and launch Dorset LIS</a:t>
            </a:r>
            <a:endParaRPr lang="en-GB" sz="1000" dirty="0"/>
          </a:p>
          <a:p>
            <a:pPr marL="171450" indent="-171450">
              <a:buFont typeface="Arial" panose="020B0604020202020204" pitchFamily="34" charset="0"/>
              <a:buChar char="•"/>
            </a:pPr>
            <a:endParaRPr lang="en-GB" sz="1000" dirty="0">
              <a:solidFill>
                <a:srgbClr val="C00000"/>
              </a:solidFill>
              <a:latin typeface="Century Gothic" panose="020B0502020202020204" pitchFamily="34" charset="0"/>
            </a:endParaRPr>
          </a:p>
          <a:p>
            <a:pPr algn="ctr"/>
            <a:endParaRPr lang="en-GB" sz="1000" dirty="0">
              <a:solidFill>
                <a:srgbClr val="C00000"/>
              </a:solidFill>
              <a:latin typeface="Century Gothic" panose="020B0502020202020204" pitchFamily="34" charset="0"/>
            </a:endParaRPr>
          </a:p>
        </p:txBody>
      </p:sp>
      <p:sp>
        <p:nvSpPr>
          <p:cNvPr id="11" name="TextBox 10">
            <a:extLst>
              <a:ext uri="{FF2B5EF4-FFF2-40B4-BE49-F238E27FC236}">
                <a16:creationId xmlns:a16="http://schemas.microsoft.com/office/drawing/2014/main" id="{8F0D35BD-E528-43F3-AF5C-1CA11B32D1A4}"/>
              </a:ext>
            </a:extLst>
          </p:cNvPr>
          <p:cNvSpPr txBox="1"/>
          <p:nvPr/>
        </p:nvSpPr>
        <p:spPr>
          <a:xfrm>
            <a:off x="981844" y="404664"/>
            <a:ext cx="10153128" cy="584775"/>
          </a:xfrm>
          <a:prstGeom prst="rect">
            <a:avLst/>
          </a:prstGeom>
          <a:noFill/>
        </p:spPr>
        <p:txBody>
          <a:bodyPr wrap="square" lIns="0" rIns="0" rtlCol="0" anchor="t">
            <a:spAutoFit/>
          </a:bodyPr>
          <a:lstStyle/>
          <a:p>
            <a:pPr algn="ctr">
              <a:defRPr/>
            </a:pPr>
            <a:r>
              <a:rPr lang="en-US" sz="3200" b="1" kern="0" dirty="0" smtClean="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rPr>
              <a:t>Dorset LEP’s Journey for a Local Industrial Strategy</a:t>
            </a:r>
            <a:endParaRPr lang="en-US" sz="3200" b="1" kern="0" dirty="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2" name="Freeform: Shape 94">
            <a:extLst>
              <a:ext uri="{FF2B5EF4-FFF2-40B4-BE49-F238E27FC236}">
                <a16:creationId xmlns:a16="http://schemas.microsoft.com/office/drawing/2014/main" id="{05D24340-35C9-4DD2-B563-9CA47CE8004D}"/>
              </a:ext>
            </a:extLst>
          </p:cNvPr>
          <p:cNvSpPr/>
          <p:nvPr/>
        </p:nvSpPr>
        <p:spPr>
          <a:xfrm flipH="1">
            <a:off x="935267" y="1639295"/>
            <a:ext cx="1630752" cy="392678"/>
          </a:xfrm>
          <a:custGeom>
            <a:avLst/>
            <a:gdLst>
              <a:gd name="connsiteX0" fmla="*/ 2541225 w 2541225"/>
              <a:gd name="connsiteY0" fmla="*/ 0 h 531437"/>
              <a:gd name="connsiteX1" fmla="*/ 1307450 w 2541225"/>
              <a:gd name="connsiteY1" fmla="*/ 0 h 531437"/>
              <a:gd name="connsiteX2" fmla="*/ 1233775 w 2541225"/>
              <a:gd name="connsiteY2" fmla="*/ 0 h 531437"/>
              <a:gd name="connsiteX3" fmla="*/ 0 w 2541225"/>
              <a:gd name="connsiteY3" fmla="*/ 0 h 531437"/>
              <a:gd name="connsiteX4" fmla="*/ 192566 w 2541225"/>
              <a:gd name="connsiteY4" fmla="*/ 265719 h 531437"/>
              <a:gd name="connsiteX5" fmla="*/ 0 w 2541225"/>
              <a:gd name="connsiteY5" fmla="*/ 531437 h 531437"/>
              <a:gd name="connsiteX6" fmla="*/ 1233775 w 2541225"/>
              <a:gd name="connsiteY6" fmla="*/ 531437 h 531437"/>
              <a:gd name="connsiteX7" fmla="*/ 1307450 w 2541225"/>
              <a:gd name="connsiteY7" fmla="*/ 531437 h 531437"/>
              <a:gd name="connsiteX8" fmla="*/ 2541225 w 2541225"/>
              <a:gd name="connsiteY8" fmla="*/ 531437 h 531437"/>
              <a:gd name="connsiteX9" fmla="*/ 2348659 w 2541225"/>
              <a:gd name="connsiteY9" fmla="*/ 265719 h 53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1225" h="531437">
                <a:moveTo>
                  <a:pt x="2541225" y="0"/>
                </a:moveTo>
                <a:lnTo>
                  <a:pt x="1307450" y="0"/>
                </a:lnTo>
                <a:lnTo>
                  <a:pt x="1233775" y="0"/>
                </a:lnTo>
                <a:lnTo>
                  <a:pt x="0" y="0"/>
                </a:lnTo>
                <a:lnTo>
                  <a:pt x="192566" y="265719"/>
                </a:lnTo>
                <a:lnTo>
                  <a:pt x="0" y="531437"/>
                </a:lnTo>
                <a:lnTo>
                  <a:pt x="1233775" y="531437"/>
                </a:lnTo>
                <a:lnTo>
                  <a:pt x="1307450" y="531437"/>
                </a:lnTo>
                <a:lnTo>
                  <a:pt x="2541225" y="531437"/>
                </a:lnTo>
                <a:lnTo>
                  <a:pt x="2348659" y="265719"/>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98000" rIns="198000" rtlCol="0" anchor="ctr"/>
          <a:lstStyle/>
          <a:p>
            <a:pPr algn="ctr"/>
            <a:r>
              <a:rPr lang="en-IN" sz="1600" b="1" dirty="0" smtClean="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rPr>
              <a:t>Jan/Feb 19</a:t>
            </a:r>
            <a:endParaRPr lang="en-IN" sz="1600" b="1" dirty="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3" name="Freeform: Shape 94">
            <a:extLst>
              <a:ext uri="{FF2B5EF4-FFF2-40B4-BE49-F238E27FC236}">
                <a16:creationId xmlns:a16="http://schemas.microsoft.com/office/drawing/2014/main" id="{05D24340-35C9-4DD2-B563-9CA47CE8004D}"/>
              </a:ext>
            </a:extLst>
          </p:cNvPr>
          <p:cNvSpPr/>
          <p:nvPr/>
        </p:nvSpPr>
        <p:spPr>
          <a:xfrm flipH="1">
            <a:off x="3112532" y="1639295"/>
            <a:ext cx="1685735" cy="392678"/>
          </a:xfrm>
          <a:custGeom>
            <a:avLst/>
            <a:gdLst>
              <a:gd name="connsiteX0" fmla="*/ 2541225 w 2541225"/>
              <a:gd name="connsiteY0" fmla="*/ 0 h 531437"/>
              <a:gd name="connsiteX1" fmla="*/ 1307450 w 2541225"/>
              <a:gd name="connsiteY1" fmla="*/ 0 h 531437"/>
              <a:gd name="connsiteX2" fmla="*/ 1233775 w 2541225"/>
              <a:gd name="connsiteY2" fmla="*/ 0 h 531437"/>
              <a:gd name="connsiteX3" fmla="*/ 0 w 2541225"/>
              <a:gd name="connsiteY3" fmla="*/ 0 h 531437"/>
              <a:gd name="connsiteX4" fmla="*/ 192566 w 2541225"/>
              <a:gd name="connsiteY4" fmla="*/ 265719 h 531437"/>
              <a:gd name="connsiteX5" fmla="*/ 0 w 2541225"/>
              <a:gd name="connsiteY5" fmla="*/ 531437 h 531437"/>
              <a:gd name="connsiteX6" fmla="*/ 1233775 w 2541225"/>
              <a:gd name="connsiteY6" fmla="*/ 531437 h 531437"/>
              <a:gd name="connsiteX7" fmla="*/ 1307450 w 2541225"/>
              <a:gd name="connsiteY7" fmla="*/ 531437 h 531437"/>
              <a:gd name="connsiteX8" fmla="*/ 2541225 w 2541225"/>
              <a:gd name="connsiteY8" fmla="*/ 531437 h 531437"/>
              <a:gd name="connsiteX9" fmla="*/ 2348659 w 2541225"/>
              <a:gd name="connsiteY9" fmla="*/ 265719 h 53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1225" h="531437">
                <a:moveTo>
                  <a:pt x="2541225" y="0"/>
                </a:moveTo>
                <a:lnTo>
                  <a:pt x="1307450" y="0"/>
                </a:lnTo>
                <a:lnTo>
                  <a:pt x="1233775" y="0"/>
                </a:lnTo>
                <a:lnTo>
                  <a:pt x="0" y="0"/>
                </a:lnTo>
                <a:lnTo>
                  <a:pt x="192566" y="265719"/>
                </a:lnTo>
                <a:lnTo>
                  <a:pt x="0" y="531437"/>
                </a:lnTo>
                <a:lnTo>
                  <a:pt x="1233775" y="531437"/>
                </a:lnTo>
                <a:lnTo>
                  <a:pt x="1307450" y="531437"/>
                </a:lnTo>
                <a:lnTo>
                  <a:pt x="2541225" y="531437"/>
                </a:lnTo>
                <a:lnTo>
                  <a:pt x="2348659" y="265719"/>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98000" rIns="198000" rtlCol="0" anchor="ctr"/>
          <a:lstStyle/>
          <a:p>
            <a:pPr algn="ctr"/>
            <a:r>
              <a:rPr lang="en-IN" sz="1600" b="1" dirty="0" smtClean="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rPr>
              <a:t>Feb-April 19</a:t>
            </a:r>
            <a:endParaRPr lang="en-IN" sz="1600" b="1" dirty="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4" name="Freeform: Shape 94">
            <a:extLst>
              <a:ext uri="{FF2B5EF4-FFF2-40B4-BE49-F238E27FC236}">
                <a16:creationId xmlns:a16="http://schemas.microsoft.com/office/drawing/2014/main" id="{05D24340-35C9-4DD2-B563-9CA47CE8004D}"/>
              </a:ext>
            </a:extLst>
          </p:cNvPr>
          <p:cNvSpPr/>
          <p:nvPr/>
        </p:nvSpPr>
        <p:spPr>
          <a:xfrm flipH="1">
            <a:off x="5433654" y="1639295"/>
            <a:ext cx="1740877" cy="392678"/>
          </a:xfrm>
          <a:custGeom>
            <a:avLst/>
            <a:gdLst>
              <a:gd name="connsiteX0" fmla="*/ 2541225 w 2541225"/>
              <a:gd name="connsiteY0" fmla="*/ 0 h 531437"/>
              <a:gd name="connsiteX1" fmla="*/ 1307450 w 2541225"/>
              <a:gd name="connsiteY1" fmla="*/ 0 h 531437"/>
              <a:gd name="connsiteX2" fmla="*/ 1233775 w 2541225"/>
              <a:gd name="connsiteY2" fmla="*/ 0 h 531437"/>
              <a:gd name="connsiteX3" fmla="*/ 0 w 2541225"/>
              <a:gd name="connsiteY3" fmla="*/ 0 h 531437"/>
              <a:gd name="connsiteX4" fmla="*/ 192566 w 2541225"/>
              <a:gd name="connsiteY4" fmla="*/ 265719 h 531437"/>
              <a:gd name="connsiteX5" fmla="*/ 0 w 2541225"/>
              <a:gd name="connsiteY5" fmla="*/ 531437 h 531437"/>
              <a:gd name="connsiteX6" fmla="*/ 1233775 w 2541225"/>
              <a:gd name="connsiteY6" fmla="*/ 531437 h 531437"/>
              <a:gd name="connsiteX7" fmla="*/ 1307450 w 2541225"/>
              <a:gd name="connsiteY7" fmla="*/ 531437 h 531437"/>
              <a:gd name="connsiteX8" fmla="*/ 2541225 w 2541225"/>
              <a:gd name="connsiteY8" fmla="*/ 531437 h 531437"/>
              <a:gd name="connsiteX9" fmla="*/ 2348659 w 2541225"/>
              <a:gd name="connsiteY9" fmla="*/ 265719 h 53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1225" h="531437">
                <a:moveTo>
                  <a:pt x="2541225" y="0"/>
                </a:moveTo>
                <a:lnTo>
                  <a:pt x="1307450" y="0"/>
                </a:lnTo>
                <a:lnTo>
                  <a:pt x="1233775" y="0"/>
                </a:lnTo>
                <a:lnTo>
                  <a:pt x="0" y="0"/>
                </a:lnTo>
                <a:lnTo>
                  <a:pt x="192566" y="265719"/>
                </a:lnTo>
                <a:lnTo>
                  <a:pt x="0" y="531437"/>
                </a:lnTo>
                <a:lnTo>
                  <a:pt x="1233775" y="531437"/>
                </a:lnTo>
                <a:lnTo>
                  <a:pt x="1307450" y="531437"/>
                </a:lnTo>
                <a:lnTo>
                  <a:pt x="2541225" y="531437"/>
                </a:lnTo>
                <a:lnTo>
                  <a:pt x="2348659" y="265719"/>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98000" rIns="198000" rtlCol="0" anchor="ctr"/>
          <a:lstStyle/>
          <a:p>
            <a:pPr algn="ctr"/>
            <a:r>
              <a:rPr lang="en-IN" sz="1600" b="1" dirty="0" smtClean="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rPr>
              <a:t>May-June 19</a:t>
            </a:r>
            <a:endParaRPr lang="en-IN" sz="1600" b="1" dirty="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5" name="Freeform: Shape 94">
            <a:extLst>
              <a:ext uri="{FF2B5EF4-FFF2-40B4-BE49-F238E27FC236}">
                <a16:creationId xmlns:a16="http://schemas.microsoft.com/office/drawing/2014/main" id="{05D24340-35C9-4DD2-B563-9CA47CE8004D}"/>
              </a:ext>
            </a:extLst>
          </p:cNvPr>
          <p:cNvSpPr/>
          <p:nvPr/>
        </p:nvSpPr>
        <p:spPr>
          <a:xfrm flipH="1">
            <a:off x="7735092" y="1614890"/>
            <a:ext cx="1599679" cy="392678"/>
          </a:xfrm>
          <a:custGeom>
            <a:avLst/>
            <a:gdLst>
              <a:gd name="connsiteX0" fmla="*/ 2541225 w 2541225"/>
              <a:gd name="connsiteY0" fmla="*/ 0 h 531437"/>
              <a:gd name="connsiteX1" fmla="*/ 1307450 w 2541225"/>
              <a:gd name="connsiteY1" fmla="*/ 0 h 531437"/>
              <a:gd name="connsiteX2" fmla="*/ 1233775 w 2541225"/>
              <a:gd name="connsiteY2" fmla="*/ 0 h 531437"/>
              <a:gd name="connsiteX3" fmla="*/ 0 w 2541225"/>
              <a:gd name="connsiteY3" fmla="*/ 0 h 531437"/>
              <a:gd name="connsiteX4" fmla="*/ 192566 w 2541225"/>
              <a:gd name="connsiteY4" fmla="*/ 265719 h 531437"/>
              <a:gd name="connsiteX5" fmla="*/ 0 w 2541225"/>
              <a:gd name="connsiteY5" fmla="*/ 531437 h 531437"/>
              <a:gd name="connsiteX6" fmla="*/ 1233775 w 2541225"/>
              <a:gd name="connsiteY6" fmla="*/ 531437 h 531437"/>
              <a:gd name="connsiteX7" fmla="*/ 1307450 w 2541225"/>
              <a:gd name="connsiteY7" fmla="*/ 531437 h 531437"/>
              <a:gd name="connsiteX8" fmla="*/ 2541225 w 2541225"/>
              <a:gd name="connsiteY8" fmla="*/ 531437 h 531437"/>
              <a:gd name="connsiteX9" fmla="*/ 2348659 w 2541225"/>
              <a:gd name="connsiteY9" fmla="*/ 265719 h 53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1225" h="531437">
                <a:moveTo>
                  <a:pt x="2541225" y="0"/>
                </a:moveTo>
                <a:lnTo>
                  <a:pt x="1307450" y="0"/>
                </a:lnTo>
                <a:lnTo>
                  <a:pt x="1233775" y="0"/>
                </a:lnTo>
                <a:lnTo>
                  <a:pt x="0" y="0"/>
                </a:lnTo>
                <a:lnTo>
                  <a:pt x="192566" y="265719"/>
                </a:lnTo>
                <a:lnTo>
                  <a:pt x="0" y="531437"/>
                </a:lnTo>
                <a:lnTo>
                  <a:pt x="1233775" y="531437"/>
                </a:lnTo>
                <a:lnTo>
                  <a:pt x="1307450" y="531437"/>
                </a:lnTo>
                <a:lnTo>
                  <a:pt x="2541225" y="531437"/>
                </a:lnTo>
                <a:lnTo>
                  <a:pt x="2348659" y="265719"/>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98000" rIns="198000" rtlCol="0" anchor="ctr"/>
          <a:lstStyle/>
          <a:p>
            <a:r>
              <a:rPr lang="en-IN" sz="1600" b="1" dirty="0" smtClean="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rPr>
              <a:t>July-Sept 19</a:t>
            </a:r>
            <a:endParaRPr lang="en-IN" sz="1600" b="1" dirty="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6" name="Freeform: Shape 94">
            <a:extLst>
              <a:ext uri="{FF2B5EF4-FFF2-40B4-BE49-F238E27FC236}">
                <a16:creationId xmlns:a16="http://schemas.microsoft.com/office/drawing/2014/main" id="{05D24340-35C9-4DD2-B563-9CA47CE8004D}"/>
              </a:ext>
            </a:extLst>
          </p:cNvPr>
          <p:cNvSpPr/>
          <p:nvPr/>
        </p:nvSpPr>
        <p:spPr>
          <a:xfrm flipH="1">
            <a:off x="9927447" y="1639295"/>
            <a:ext cx="1533309" cy="392678"/>
          </a:xfrm>
          <a:custGeom>
            <a:avLst/>
            <a:gdLst>
              <a:gd name="connsiteX0" fmla="*/ 2541225 w 2541225"/>
              <a:gd name="connsiteY0" fmla="*/ 0 h 531437"/>
              <a:gd name="connsiteX1" fmla="*/ 1307450 w 2541225"/>
              <a:gd name="connsiteY1" fmla="*/ 0 h 531437"/>
              <a:gd name="connsiteX2" fmla="*/ 1233775 w 2541225"/>
              <a:gd name="connsiteY2" fmla="*/ 0 h 531437"/>
              <a:gd name="connsiteX3" fmla="*/ 0 w 2541225"/>
              <a:gd name="connsiteY3" fmla="*/ 0 h 531437"/>
              <a:gd name="connsiteX4" fmla="*/ 192566 w 2541225"/>
              <a:gd name="connsiteY4" fmla="*/ 265719 h 531437"/>
              <a:gd name="connsiteX5" fmla="*/ 0 w 2541225"/>
              <a:gd name="connsiteY5" fmla="*/ 531437 h 531437"/>
              <a:gd name="connsiteX6" fmla="*/ 1233775 w 2541225"/>
              <a:gd name="connsiteY6" fmla="*/ 531437 h 531437"/>
              <a:gd name="connsiteX7" fmla="*/ 1307450 w 2541225"/>
              <a:gd name="connsiteY7" fmla="*/ 531437 h 531437"/>
              <a:gd name="connsiteX8" fmla="*/ 2541225 w 2541225"/>
              <a:gd name="connsiteY8" fmla="*/ 531437 h 531437"/>
              <a:gd name="connsiteX9" fmla="*/ 2348659 w 2541225"/>
              <a:gd name="connsiteY9" fmla="*/ 265719 h 531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41225" h="531437">
                <a:moveTo>
                  <a:pt x="2541225" y="0"/>
                </a:moveTo>
                <a:lnTo>
                  <a:pt x="1307450" y="0"/>
                </a:lnTo>
                <a:lnTo>
                  <a:pt x="1233775" y="0"/>
                </a:lnTo>
                <a:lnTo>
                  <a:pt x="0" y="0"/>
                </a:lnTo>
                <a:lnTo>
                  <a:pt x="192566" y="265719"/>
                </a:lnTo>
                <a:lnTo>
                  <a:pt x="0" y="531437"/>
                </a:lnTo>
                <a:lnTo>
                  <a:pt x="1233775" y="531437"/>
                </a:lnTo>
                <a:lnTo>
                  <a:pt x="1307450" y="531437"/>
                </a:lnTo>
                <a:lnTo>
                  <a:pt x="2541225" y="531437"/>
                </a:lnTo>
                <a:lnTo>
                  <a:pt x="2348659" y="265719"/>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98000" rIns="198000" rtlCol="0" anchor="ctr"/>
          <a:lstStyle/>
          <a:p>
            <a:r>
              <a:rPr lang="en-IN" sz="1600" b="1" dirty="0" smtClean="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rPr>
              <a:t>October 19</a:t>
            </a:r>
            <a:endParaRPr lang="en-IN" sz="1600" b="1" dirty="0">
              <a:solidFill>
                <a:schemeClr val="tx1">
                  <a:lumMod val="75000"/>
                  <a:lumOff val="25000"/>
                </a:schemeClr>
              </a:solidFill>
              <a:latin typeface="Century Gothic" panose="020B0502020202020204" pitchFamily="34" charset="0"/>
              <a:ea typeface="Open Sans" panose="020B0606030504020204" pitchFamily="34" charset="0"/>
              <a:cs typeface="Open Sans" panose="020B0606030504020204" pitchFamily="34" charset="0"/>
            </a:endParaRPr>
          </a:p>
        </p:txBody>
      </p:sp>
      <p:sp>
        <p:nvSpPr>
          <p:cNvPr id="17" name="Rounded Rectangle 16"/>
          <p:cNvSpPr/>
          <p:nvPr/>
        </p:nvSpPr>
        <p:spPr>
          <a:xfrm>
            <a:off x="655334" y="5159376"/>
            <a:ext cx="3566870" cy="1121999"/>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algn="ctr"/>
            <a:r>
              <a:rPr lang="en-GB" sz="1100" b="1" dirty="0">
                <a:solidFill>
                  <a:srgbClr val="C00000"/>
                </a:solidFill>
                <a:latin typeface="Century Gothic" panose="020B0502020202020204" pitchFamily="34" charset="0"/>
              </a:rPr>
              <a:t>STAGE 1 – EVIDENCE COLLECTION</a:t>
            </a:r>
          </a:p>
          <a:p>
            <a:pPr marL="171450" indent="-171450">
              <a:buFont typeface="Arial" panose="020B0604020202020204" pitchFamily="34" charset="0"/>
              <a:buChar char="•"/>
            </a:pPr>
            <a:r>
              <a:rPr lang="en-GB" sz="1050" dirty="0" smtClean="0">
                <a:solidFill>
                  <a:srgbClr val="C00000"/>
                </a:solidFill>
                <a:latin typeface="Century Gothic" panose="020B0502020202020204" pitchFamily="34" charset="0"/>
              </a:rPr>
              <a:t>Public launch of LIS process </a:t>
            </a:r>
          </a:p>
          <a:p>
            <a:pPr marL="171450" indent="-171450">
              <a:buFont typeface="Arial" panose="020B0604020202020204" pitchFamily="34" charset="0"/>
              <a:buChar char="•"/>
            </a:pPr>
            <a:r>
              <a:rPr lang="en-GB" sz="1050" dirty="0">
                <a:solidFill>
                  <a:srgbClr val="C00000"/>
                </a:solidFill>
                <a:latin typeface="Century Gothic" panose="020B0502020202020204" pitchFamily="34" charset="0"/>
              </a:rPr>
              <a:t>Public call for new evidence  </a:t>
            </a:r>
          </a:p>
          <a:p>
            <a:pPr marL="171450" indent="-171450">
              <a:buFont typeface="Arial" panose="020B0604020202020204" pitchFamily="34" charset="0"/>
              <a:buChar char="•"/>
            </a:pPr>
            <a:r>
              <a:rPr lang="en-GB" sz="1050" dirty="0" smtClean="0">
                <a:solidFill>
                  <a:srgbClr val="C00000"/>
                </a:solidFill>
                <a:latin typeface="Century Gothic" panose="020B0502020202020204" pitchFamily="34" charset="0"/>
              </a:rPr>
              <a:t>Inform partners of intentions of developing a single economic strategy</a:t>
            </a:r>
          </a:p>
          <a:p>
            <a:pPr marL="171450" indent="-171450">
              <a:buFont typeface="Arial" panose="020B0604020202020204" pitchFamily="34" charset="0"/>
              <a:buChar char="•"/>
            </a:pPr>
            <a:r>
              <a:rPr lang="en-GB" sz="1050" dirty="0" smtClean="0">
                <a:solidFill>
                  <a:srgbClr val="C00000"/>
                </a:solidFill>
                <a:latin typeface="Century Gothic" panose="020B0502020202020204" pitchFamily="34" charset="0"/>
              </a:rPr>
              <a:t>Develop communications &amp; engagement plan</a:t>
            </a:r>
            <a:endParaRPr lang="en-GB" sz="1050" dirty="0">
              <a:solidFill>
                <a:srgbClr val="C00000"/>
              </a:solidFill>
              <a:latin typeface="Century Gothic" panose="020B0502020202020204" pitchFamily="34" charset="0"/>
            </a:endParaRPr>
          </a:p>
        </p:txBody>
      </p:sp>
      <p:sp>
        <p:nvSpPr>
          <p:cNvPr id="18" name="Rounded Rectangle 17"/>
          <p:cNvSpPr/>
          <p:nvPr/>
        </p:nvSpPr>
        <p:spPr>
          <a:xfrm>
            <a:off x="4382985" y="5159375"/>
            <a:ext cx="3566870" cy="1121999"/>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b="1" dirty="0">
                <a:solidFill>
                  <a:srgbClr val="C00000"/>
                </a:solidFill>
                <a:latin typeface="Century Gothic" panose="020B0502020202020204" pitchFamily="34" charset="0"/>
              </a:rPr>
              <a:t>STAGE 2 – PRIORITISATION</a:t>
            </a:r>
          </a:p>
          <a:p>
            <a:pPr marL="171450" indent="-171450">
              <a:buFont typeface="Arial" panose="020B0604020202020204" pitchFamily="34" charset="0"/>
              <a:buChar char="•"/>
            </a:pPr>
            <a:r>
              <a:rPr lang="en-GB" sz="1050" dirty="0" smtClean="0">
                <a:solidFill>
                  <a:srgbClr val="C00000"/>
                </a:solidFill>
                <a:latin typeface="Century Gothic" panose="020B0502020202020204" pitchFamily="34" charset="0"/>
              </a:rPr>
              <a:t>Engage </a:t>
            </a:r>
            <a:r>
              <a:rPr lang="en-GB" sz="1050" dirty="0">
                <a:solidFill>
                  <a:srgbClr val="C00000"/>
                </a:solidFill>
                <a:latin typeface="Century Gothic" panose="020B0502020202020204" pitchFamily="34" charset="0"/>
              </a:rPr>
              <a:t>with </a:t>
            </a:r>
            <a:r>
              <a:rPr lang="en-GB" sz="1050" dirty="0" smtClean="0">
                <a:solidFill>
                  <a:srgbClr val="C00000"/>
                </a:solidFill>
                <a:latin typeface="Century Gothic" panose="020B0502020202020204" pitchFamily="34" charset="0"/>
              </a:rPr>
              <a:t>key stakeholders from across </a:t>
            </a:r>
            <a:r>
              <a:rPr lang="en-GB" sz="1050" dirty="0">
                <a:solidFill>
                  <a:srgbClr val="C00000"/>
                </a:solidFill>
                <a:latin typeface="Century Gothic" panose="020B0502020202020204" pitchFamily="34" charset="0"/>
              </a:rPr>
              <a:t>Dorset through a range of tools and methods </a:t>
            </a:r>
          </a:p>
          <a:p>
            <a:pPr marL="171450" indent="-171450">
              <a:buFont typeface="Arial" panose="020B0604020202020204" pitchFamily="34" charset="0"/>
              <a:buChar char="•"/>
            </a:pPr>
            <a:r>
              <a:rPr lang="en-GB" sz="1050" dirty="0" smtClean="0">
                <a:solidFill>
                  <a:srgbClr val="C00000"/>
                </a:solidFill>
                <a:latin typeface="Century Gothic" panose="020B0502020202020204" pitchFamily="34" charset="0"/>
              </a:rPr>
              <a:t>Build </a:t>
            </a:r>
            <a:r>
              <a:rPr lang="en-GB" sz="1050" dirty="0">
                <a:solidFill>
                  <a:srgbClr val="C00000"/>
                </a:solidFill>
                <a:latin typeface="Century Gothic" panose="020B0502020202020204" pitchFamily="34" charset="0"/>
              </a:rPr>
              <a:t>a broad base of support in Dorset and strong collaboration between local leadership, private sector and key institutions </a:t>
            </a:r>
          </a:p>
        </p:txBody>
      </p:sp>
      <p:sp>
        <p:nvSpPr>
          <p:cNvPr id="19" name="Rounded Rectangle 18"/>
          <p:cNvSpPr/>
          <p:nvPr/>
        </p:nvSpPr>
        <p:spPr>
          <a:xfrm>
            <a:off x="8144012" y="5135364"/>
            <a:ext cx="3566870" cy="1121999"/>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algn="ctr"/>
            <a:r>
              <a:rPr lang="en-GB" sz="1100" b="1" dirty="0">
                <a:solidFill>
                  <a:srgbClr val="C00000"/>
                </a:solidFill>
                <a:latin typeface="Century Gothic" panose="020B0502020202020204" pitchFamily="34" charset="0"/>
              </a:rPr>
              <a:t>STAGE 3 – TESTING OF DRAFT </a:t>
            </a:r>
            <a:r>
              <a:rPr lang="en-GB" sz="1100" b="1" dirty="0" smtClean="0">
                <a:solidFill>
                  <a:srgbClr val="C00000"/>
                </a:solidFill>
                <a:latin typeface="Century Gothic" panose="020B0502020202020204" pitchFamily="34" charset="0"/>
              </a:rPr>
              <a:t>LIS &amp; PUBLICATION</a:t>
            </a:r>
            <a:endParaRPr lang="en-GB" sz="1100" b="1" dirty="0">
              <a:solidFill>
                <a:srgbClr val="C00000"/>
              </a:solidFill>
              <a:latin typeface="Century Gothic" panose="020B0502020202020204" pitchFamily="34" charset="0"/>
            </a:endParaRPr>
          </a:p>
          <a:p>
            <a:pPr marL="171450" indent="-171450">
              <a:buFont typeface="Arial" panose="020B0604020202020204" pitchFamily="34" charset="0"/>
              <a:buChar char="•"/>
            </a:pPr>
            <a:r>
              <a:rPr lang="en-GB" sz="1050" dirty="0" smtClean="0">
                <a:solidFill>
                  <a:srgbClr val="C00000"/>
                </a:solidFill>
                <a:latin typeface="Century Gothic" panose="020B0502020202020204" pitchFamily="34" charset="0"/>
              </a:rPr>
              <a:t>LIS developed in collaboration with government and stakeholders</a:t>
            </a:r>
          </a:p>
          <a:p>
            <a:pPr marL="171450" indent="-171450">
              <a:buFont typeface="Arial" panose="020B0604020202020204" pitchFamily="34" charset="0"/>
              <a:buChar char="•"/>
            </a:pPr>
            <a:r>
              <a:rPr lang="en-GB" sz="1050" dirty="0" smtClean="0">
                <a:solidFill>
                  <a:srgbClr val="C00000"/>
                </a:solidFill>
                <a:latin typeface="Century Gothic" panose="020B0502020202020204" pitchFamily="34" charset="0"/>
              </a:rPr>
              <a:t>Public </a:t>
            </a:r>
            <a:r>
              <a:rPr lang="en-GB" sz="1050" dirty="0">
                <a:solidFill>
                  <a:srgbClr val="C00000"/>
                </a:solidFill>
                <a:latin typeface="Century Gothic" panose="020B0502020202020204" pitchFamily="34" charset="0"/>
              </a:rPr>
              <a:t>launch and promotion of LIS </a:t>
            </a:r>
          </a:p>
        </p:txBody>
      </p:sp>
      <p:sp>
        <p:nvSpPr>
          <p:cNvPr id="10" name="Left-Right Arrow 9"/>
          <p:cNvSpPr/>
          <p:nvPr/>
        </p:nvSpPr>
        <p:spPr>
          <a:xfrm>
            <a:off x="655335" y="4581128"/>
            <a:ext cx="10982579" cy="609104"/>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b="1" dirty="0" smtClean="0">
                <a:solidFill>
                  <a:schemeClr val="tx1">
                    <a:lumMod val="75000"/>
                    <a:lumOff val="25000"/>
                  </a:schemeClr>
                </a:solidFill>
              </a:rPr>
              <a:t>Engagement and Communication </a:t>
            </a:r>
            <a:endParaRPr lang="en-GB" sz="2300" b="1" dirty="0">
              <a:solidFill>
                <a:schemeClr val="tx1">
                  <a:lumMod val="75000"/>
                  <a:lumOff val="25000"/>
                </a:schemeClr>
              </a:solidFill>
            </a:endParaRPr>
          </a:p>
        </p:txBody>
      </p:sp>
    </p:spTree>
    <p:extLst>
      <p:ext uri="{BB962C8B-B14F-4D97-AF65-F5344CB8AC3E}">
        <p14:creationId xmlns:p14="http://schemas.microsoft.com/office/powerpoint/2010/main" val="160181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1+#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1+#ppt_w/2"/>
                                          </p:val>
                                        </p:tav>
                                        <p:tav tm="100000">
                                          <p:val>
                                            <p:strVal val="#ppt_x"/>
                                          </p:val>
                                        </p:tav>
                                      </p:tavLst>
                                    </p:anim>
                                    <p:anim calcmode="lin" valueType="num">
                                      <p:cBhvr additive="base">
                                        <p:cTn id="28" dur="500" fill="hold"/>
                                        <p:tgtEl>
                                          <p:spTgt spid="17"/>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1+#ppt_w/2"/>
                                          </p:val>
                                        </p:tav>
                                        <p:tav tm="100000">
                                          <p:val>
                                            <p:strVal val="#ppt_x"/>
                                          </p:val>
                                        </p:tav>
                                      </p:tavLst>
                                    </p:anim>
                                    <p:anim calcmode="lin" valueType="num">
                                      <p:cBhvr additive="base">
                                        <p:cTn id="32" dur="500" fill="hold"/>
                                        <p:tgtEl>
                                          <p:spTgt spid="18"/>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1+#ppt_w/2"/>
                                          </p:val>
                                        </p:tav>
                                        <p:tav tm="100000">
                                          <p:val>
                                            <p:strVal val="#ppt_x"/>
                                          </p:val>
                                        </p:tav>
                                      </p:tavLst>
                                    </p:anim>
                                    <p:anim calcmode="lin" valueType="num">
                                      <p:cBhvr additive="base">
                                        <p:cTn id="36"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7" grpId="0" animBg="1"/>
      <p:bldP spid="18"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470859" y="111396"/>
            <a:ext cx="7700140" cy="6262316"/>
          </a:xfrm>
          <a:prstGeom prst="rect">
            <a:avLst/>
          </a:prstGeom>
        </p:spPr>
      </p:pic>
      <p:grpSp>
        <p:nvGrpSpPr>
          <p:cNvPr id="3" name="Group 2"/>
          <p:cNvGrpSpPr/>
          <p:nvPr/>
        </p:nvGrpSpPr>
        <p:grpSpPr>
          <a:xfrm flipV="1">
            <a:off x="3067612" y="2912053"/>
            <a:ext cx="1829276" cy="2105027"/>
            <a:chOff x="608012" y="1781173"/>
            <a:chExt cx="2438400" cy="2105027"/>
          </a:xfrm>
        </p:grpSpPr>
        <p:sp>
          <p:nvSpPr>
            <p:cNvPr id="4" name="Arc 3"/>
            <p:cNvSpPr/>
            <p:nvPr/>
          </p:nvSpPr>
          <p:spPr>
            <a:xfrm>
              <a:off x="1674812" y="2514600"/>
              <a:ext cx="1371600" cy="1371600"/>
            </a:xfrm>
            <a:prstGeom prst="arc">
              <a:avLst>
                <a:gd name="adj1" fmla="val 10812873"/>
                <a:gd name="adj2" fmla="val 16131434"/>
              </a:avLst>
            </a:pr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6" name="Freeform 5"/>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7" name="Group 6"/>
          <p:cNvGrpSpPr/>
          <p:nvPr/>
        </p:nvGrpSpPr>
        <p:grpSpPr>
          <a:xfrm>
            <a:off x="1152088" y="2441938"/>
            <a:ext cx="1829276" cy="1739268"/>
            <a:chOff x="608012" y="1781173"/>
            <a:chExt cx="2438400" cy="2105027"/>
          </a:xfrm>
        </p:grpSpPr>
        <p:sp>
          <p:nvSpPr>
            <p:cNvPr id="8" name="Arc 7"/>
            <p:cNvSpPr/>
            <p:nvPr/>
          </p:nvSpPr>
          <p:spPr>
            <a:xfrm>
              <a:off x="1674812" y="2514600"/>
              <a:ext cx="1371600" cy="1371600"/>
            </a:xfrm>
            <a:prstGeom prst="arc">
              <a:avLst>
                <a:gd name="adj1" fmla="val 10812873"/>
                <a:gd name="adj2" fmla="val 16131434"/>
              </a:avLst>
            </a:pr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0" name="Freeform 9"/>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1" name="Group 10"/>
          <p:cNvGrpSpPr/>
          <p:nvPr/>
        </p:nvGrpSpPr>
        <p:grpSpPr>
          <a:xfrm>
            <a:off x="5172768" y="2458950"/>
            <a:ext cx="1829276" cy="1739268"/>
            <a:chOff x="608012" y="1781173"/>
            <a:chExt cx="2438400" cy="2105027"/>
          </a:xfrm>
        </p:grpSpPr>
        <p:sp>
          <p:nvSpPr>
            <p:cNvPr id="12" name="Arc 11"/>
            <p:cNvSpPr/>
            <p:nvPr/>
          </p:nvSpPr>
          <p:spPr>
            <a:xfrm>
              <a:off x="1674812" y="2514600"/>
              <a:ext cx="1371600" cy="1371600"/>
            </a:xfrm>
            <a:prstGeom prst="arc">
              <a:avLst>
                <a:gd name="adj1" fmla="val 10812873"/>
                <a:gd name="adj2" fmla="val 16131434"/>
              </a:avLst>
            </a:pr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4" name="Freeform 13"/>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5" name="Group 14"/>
          <p:cNvGrpSpPr/>
          <p:nvPr/>
        </p:nvGrpSpPr>
        <p:grpSpPr>
          <a:xfrm flipV="1">
            <a:off x="7453257" y="2972444"/>
            <a:ext cx="1829276" cy="1872240"/>
            <a:chOff x="608012" y="1781173"/>
            <a:chExt cx="2438400" cy="2105027"/>
          </a:xfrm>
        </p:grpSpPr>
        <p:sp>
          <p:nvSpPr>
            <p:cNvPr id="16" name="Arc 15"/>
            <p:cNvSpPr/>
            <p:nvPr/>
          </p:nvSpPr>
          <p:spPr>
            <a:xfrm>
              <a:off x="1674812" y="2514600"/>
              <a:ext cx="1371600" cy="1371600"/>
            </a:xfrm>
            <a:prstGeom prst="arc">
              <a:avLst>
                <a:gd name="adj1" fmla="val 10812873"/>
                <a:gd name="adj2" fmla="val 16131434"/>
              </a:avLst>
            </a:pr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8" name="Freeform 17"/>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19" name="Group 18"/>
          <p:cNvGrpSpPr/>
          <p:nvPr/>
        </p:nvGrpSpPr>
        <p:grpSpPr>
          <a:xfrm>
            <a:off x="2056007" y="3219358"/>
            <a:ext cx="1142107" cy="785628"/>
            <a:chOff x="9726611" y="2667000"/>
            <a:chExt cx="1066800" cy="1066800"/>
          </a:xfrm>
        </p:grpSpPr>
        <p:sp>
          <p:nvSpPr>
            <p:cNvPr id="20" name="Oval 19"/>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4021102" y="3197759"/>
            <a:ext cx="1152826" cy="785628"/>
            <a:chOff x="9726611" y="2667000"/>
            <a:chExt cx="1066800" cy="1066800"/>
          </a:xfrm>
        </p:grpSpPr>
        <p:sp>
          <p:nvSpPr>
            <p:cNvPr id="23" name="Oval 22"/>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6201735" y="3167733"/>
            <a:ext cx="1251522" cy="785628"/>
            <a:chOff x="9726611" y="2667000"/>
            <a:chExt cx="1066800" cy="1066800"/>
          </a:xfrm>
        </p:grpSpPr>
        <p:sp>
          <p:nvSpPr>
            <p:cNvPr id="26" name="Oval 25"/>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p:cNvGrpSpPr/>
          <p:nvPr/>
        </p:nvGrpSpPr>
        <p:grpSpPr>
          <a:xfrm>
            <a:off x="8377662" y="3167732"/>
            <a:ext cx="1176614" cy="785628"/>
            <a:chOff x="9726611" y="2667000"/>
            <a:chExt cx="1066800" cy="1066800"/>
          </a:xfrm>
        </p:grpSpPr>
        <p:sp>
          <p:nvSpPr>
            <p:cNvPr id="29" name="Oval 28"/>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p:cNvSpPr txBox="1"/>
          <p:nvPr/>
        </p:nvSpPr>
        <p:spPr>
          <a:xfrm>
            <a:off x="6204891" y="3391269"/>
            <a:ext cx="1314271" cy="338554"/>
          </a:xfrm>
          <a:prstGeom prst="rect">
            <a:avLst/>
          </a:prstGeom>
          <a:noFill/>
        </p:spPr>
        <p:txBody>
          <a:bodyPr wrap="none" rtlCol="0" anchor="ctr">
            <a:spAutoFit/>
          </a:bodyPr>
          <a:lstStyle/>
          <a:p>
            <a:pPr algn="ctr"/>
            <a:r>
              <a:rPr lang="en-US" sz="1600" b="1" dirty="0" smtClean="0">
                <a:solidFill>
                  <a:schemeClr val="tx1">
                    <a:lumMod val="75000"/>
                    <a:lumOff val="25000"/>
                  </a:schemeClr>
                </a:solidFill>
                <a:cs typeface="Arial" panose="020B0604020202020204" pitchFamily="34" charset="0"/>
              </a:rPr>
              <a:t>May-June  19</a:t>
            </a:r>
            <a:endParaRPr lang="en-US" sz="1600" b="1" dirty="0">
              <a:solidFill>
                <a:schemeClr val="tx1">
                  <a:lumMod val="75000"/>
                  <a:lumOff val="25000"/>
                </a:schemeClr>
              </a:solidFill>
              <a:cs typeface="Arial" panose="020B0604020202020204" pitchFamily="34" charset="0"/>
            </a:endParaRPr>
          </a:p>
        </p:txBody>
      </p:sp>
      <p:sp>
        <p:nvSpPr>
          <p:cNvPr id="33" name="TextBox 32"/>
          <p:cNvSpPr txBox="1"/>
          <p:nvPr/>
        </p:nvSpPr>
        <p:spPr>
          <a:xfrm>
            <a:off x="1371724" y="1533973"/>
            <a:ext cx="2110997" cy="907964"/>
          </a:xfrm>
          <a:prstGeom prst="rect">
            <a:avLst/>
          </a:prstGeom>
          <a:noFill/>
        </p:spPr>
        <p:txBody>
          <a:bodyPr wrap="square" rtlCol="0" anchor="ctr">
            <a:noAutofit/>
          </a:bodyPr>
          <a:lstStyle/>
          <a:p>
            <a:pPr algn="ctr"/>
            <a:r>
              <a:rPr lang="en-GB" sz="1400" b="1" dirty="0">
                <a:solidFill>
                  <a:srgbClr val="C00000"/>
                </a:solidFill>
                <a:latin typeface="Century Gothic" panose="020B0502020202020204" pitchFamily="34" charset="0"/>
              </a:rPr>
              <a:t>SCOPING AND DEFINING</a:t>
            </a:r>
          </a:p>
          <a:p>
            <a:pPr algn="ctr"/>
            <a:endParaRPr lang="en-US" sz="1400" dirty="0">
              <a:solidFill>
                <a:schemeClr val="tx1">
                  <a:lumMod val="75000"/>
                  <a:lumOff val="25000"/>
                </a:schemeClr>
              </a:solidFill>
              <a:cs typeface="Arial" panose="020B0604020202020204" pitchFamily="34" charset="0"/>
            </a:endParaRPr>
          </a:p>
        </p:txBody>
      </p:sp>
      <p:sp>
        <p:nvSpPr>
          <p:cNvPr id="34" name="TextBox 33"/>
          <p:cNvSpPr txBox="1"/>
          <p:nvPr/>
        </p:nvSpPr>
        <p:spPr>
          <a:xfrm>
            <a:off x="3266210" y="5000034"/>
            <a:ext cx="2284215" cy="907964"/>
          </a:xfrm>
          <a:prstGeom prst="rect">
            <a:avLst/>
          </a:prstGeom>
          <a:noFill/>
        </p:spPr>
        <p:txBody>
          <a:bodyPr wrap="square" rtlCol="0" anchor="ctr">
            <a:noAutofit/>
          </a:bodyPr>
          <a:lstStyle/>
          <a:p>
            <a:pPr algn="ctr"/>
            <a:r>
              <a:rPr lang="en-GB" sz="1400" b="1" dirty="0">
                <a:solidFill>
                  <a:srgbClr val="C00000"/>
                </a:solidFill>
                <a:latin typeface="Century Gothic" panose="020B0502020202020204" pitchFamily="34" charset="0"/>
              </a:rPr>
              <a:t>DEVELOPING THE EVIDENCE BASE</a:t>
            </a:r>
          </a:p>
        </p:txBody>
      </p:sp>
      <p:sp>
        <p:nvSpPr>
          <p:cNvPr id="35" name="TextBox 34"/>
          <p:cNvSpPr txBox="1"/>
          <p:nvPr/>
        </p:nvSpPr>
        <p:spPr>
          <a:xfrm>
            <a:off x="9807538" y="1380351"/>
            <a:ext cx="2231866" cy="835104"/>
          </a:xfrm>
          <a:prstGeom prst="rect">
            <a:avLst/>
          </a:prstGeom>
          <a:noFill/>
        </p:spPr>
        <p:txBody>
          <a:bodyPr wrap="square" rtlCol="0" anchor="ctr">
            <a:noAutofit/>
          </a:bodyPr>
          <a:lstStyle/>
          <a:p>
            <a:pPr algn="ctr"/>
            <a:r>
              <a:rPr lang="en-GB" sz="1400" b="1" dirty="0">
                <a:solidFill>
                  <a:srgbClr val="C00000"/>
                </a:solidFill>
                <a:latin typeface="Century Gothic" panose="020B0502020202020204" pitchFamily="34" charset="0"/>
              </a:rPr>
              <a:t>SIGN OFF AND PUBLICATION</a:t>
            </a:r>
          </a:p>
        </p:txBody>
      </p:sp>
      <p:sp>
        <p:nvSpPr>
          <p:cNvPr id="36" name="TextBox 35"/>
          <p:cNvSpPr txBox="1"/>
          <p:nvPr/>
        </p:nvSpPr>
        <p:spPr>
          <a:xfrm>
            <a:off x="7809974" y="5017080"/>
            <a:ext cx="1792250" cy="907964"/>
          </a:xfrm>
          <a:prstGeom prst="rect">
            <a:avLst/>
          </a:prstGeom>
          <a:noFill/>
        </p:spPr>
        <p:txBody>
          <a:bodyPr wrap="square" rtlCol="0" anchor="ctr">
            <a:noAutofit/>
          </a:bodyPr>
          <a:lstStyle/>
          <a:p>
            <a:pPr algn="ctr"/>
            <a:r>
              <a:rPr lang="en-GB" sz="1400" b="1" dirty="0" smtClean="0">
                <a:solidFill>
                  <a:srgbClr val="C00000"/>
                </a:solidFill>
                <a:latin typeface="Century Gothic" panose="020B0502020202020204" pitchFamily="34" charset="0"/>
              </a:rPr>
              <a:t>LIS TESTING &amp; DRAFTING</a:t>
            </a:r>
            <a:endParaRPr lang="en-GB" sz="1400" b="1" dirty="0">
              <a:solidFill>
                <a:srgbClr val="C00000"/>
              </a:solidFill>
              <a:latin typeface="Century Gothic" panose="020B0502020202020204" pitchFamily="34" charset="0"/>
            </a:endParaRPr>
          </a:p>
        </p:txBody>
      </p:sp>
      <p:sp>
        <p:nvSpPr>
          <p:cNvPr id="37" name="Rounded Rectangle 36"/>
          <p:cNvSpPr/>
          <p:nvPr/>
        </p:nvSpPr>
        <p:spPr>
          <a:xfrm>
            <a:off x="2870270" y="163022"/>
            <a:ext cx="7494364" cy="802373"/>
          </a:xfrm>
          <a:prstGeom prst="round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rgbClr val="FFC000"/>
                </a:solidFill>
                <a:latin typeface="Century Gothic" panose="020B0502020202020204" pitchFamily="34" charset="0"/>
              </a:rPr>
              <a:t>Dorset Local Industrial Strategy Timeline</a:t>
            </a:r>
          </a:p>
        </p:txBody>
      </p:sp>
      <p:sp>
        <p:nvSpPr>
          <p:cNvPr id="38" name="TextBox 37"/>
          <p:cNvSpPr txBox="1"/>
          <p:nvPr/>
        </p:nvSpPr>
        <p:spPr>
          <a:xfrm>
            <a:off x="2103234" y="3442894"/>
            <a:ext cx="1111394" cy="338554"/>
          </a:xfrm>
          <a:prstGeom prst="rect">
            <a:avLst/>
          </a:prstGeom>
          <a:noFill/>
        </p:spPr>
        <p:txBody>
          <a:bodyPr wrap="none" rtlCol="0" anchor="ctr">
            <a:spAutoFit/>
          </a:bodyPr>
          <a:lstStyle/>
          <a:p>
            <a:pPr algn="ctr"/>
            <a:r>
              <a:rPr lang="en-US" sz="1600" b="1" dirty="0" smtClean="0">
                <a:solidFill>
                  <a:schemeClr val="tx1">
                    <a:lumMod val="75000"/>
                    <a:lumOff val="25000"/>
                  </a:schemeClr>
                </a:solidFill>
                <a:cs typeface="Arial" panose="020B0604020202020204" pitchFamily="34" charset="0"/>
              </a:rPr>
              <a:t>Jan/Feb 19</a:t>
            </a:r>
            <a:endParaRPr lang="en-US" sz="1600" b="1" dirty="0">
              <a:solidFill>
                <a:schemeClr val="tx1">
                  <a:lumMod val="75000"/>
                  <a:lumOff val="25000"/>
                </a:schemeClr>
              </a:solidFill>
              <a:cs typeface="Arial" panose="020B0604020202020204" pitchFamily="34" charset="0"/>
            </a:endParaRPr>
          </a:p>
        </p:txBody>
      </p:sp>
      <p:sp>
        <p:nvSpPr>
          <p:cNvPr id="39" name="TextBox 38"/>
          <p:cNvSpPr txBox="1"/>
          <p:nvPr/>
        </p:nvSpPr>
        <p:spPr>
          <a:xfrm>
            <a:off x="3966476" y="3445290"/>
            <a:ext cx="1262077" cy="338554"/>
          </a:xfrm>
          <a:prstGeom prst="rect">
            <a:avLst/>
          </a:prstGeom>
          <a:noFill/>
        </p:spPr>
        <p:txBody>
          <a:bodyPr wrap="none" rtlCol="0" anchor="ctr">
            <a:spAutoFit/>
          </a:bodyPr>
          <a:lstStyle/>
          <a:p>
            <a:pPr algn="ctr"/>
            <a:r>
              <a:rPr lang="en-US" sz="1600" b="1" dirty="0" smtClean="0">
                <a:solidFill>
                  <a:schemeClr val="tx1">
                    <a:lumMod val="75000"/>
                    <a:lumOff val="25000"/>
                  </a:schemeClr>
                </a:solidFill>
                <a:cs typeface="Arial" panose="020B0604020202020204" pitchFamily="34" charset="0"/>
              </a:rPr>
              <a:t>Feb-April 19</a:t>
            </a:r>
            <a:endParaRPr lang="en-US" sz="1600" b="1" dirty="0">
              <a:solidFill>
                <a:schemeClr val="tx1">
                  <a:lumMod val="75000"/>
                  <a:lumOff val="25000"/>
                </a:schemeClr>
              </a:solidFill>
              <a:cs typeface="Arial" panose="020B0604020202020204" pitchFamily="34" charset="0"/>
            </a:endParaRPr>
          </a:p>
        </p:txBody>
      </p:sp>
      <p:grpSp>
        <p:nvGrpSpPr>
          <p:cNvPr id="40" name="Group 39"/>
          <p:cNvGrpSpPr/>
          <p:nvPr/>
        </p:nvGrpSpPr>
        <p:grpSpPr>
          <a:xfrm>
            <a:off x="9608679" y="2372921"/>
            <a:ext cx="1829276" cy="1739268"/>
            <a:chOff x="608012" y="1781173"/>
            <a:chExt cx="2438400" cy="2105027"/>
          </a:xfrm>
        </p:grpSpPr>
        <p:sp>
          <p:nvSpPr>
            <p:cNvPr id="41" name="Arc 40"/>
            <p:cNvSpPr/>
            <p:nvPr/>
          </p:nvSpPr>
          <p:spPr>
            <a:xfrm>
              <a:off x="1674812" y="2514600"/>
              <a:ext cx="1371600" cy="1371600"/>
            </a:xfrm>
            <a:prstGeom prst="arc">
              <a:avLst>
                <a:gd name="adj1" fmla="val 10812873"/>
                <a:gd name="adj2" fmla="val 16131434"/>
              </a:avLst>
            </a:pr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Freeform 41"/>
            <p:cNvSpPr/>
            <p:nvPr/>
          </p:nvSpPr>
          <p:spPr>
            <a:xfrm>
              <a:off x="608012" y="3198812"/>
              <a:ext cx="1063626" cy="77788"/>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43" name="Freeform 42"/>
            <p:cNvSpPr/>
            <p:nvPr/>
          </p:nvSpPr>
          <p:spPr>
            <a:xfrm rot="5400000">
              <a:off x="1964850" y="2124073"/>
              <a:ext cx="731520" cy="45719"/>
            </a:xfrm>
            <a:custGeom>
              <a:avLst/>
              <a:gdLst>
                <a:gd name="connsiteX0" fmla="*/ 1403350 w 1403350"/>
                <a:gd name="connsiteY0" fmla="*/ 0 h 0"/>
                <a:gd name="connsiteX1" fmla="*/ 0 w 1403350"/>
                <a:gd name="connsiteY1" fmla="*/ 0 h 0"/>
              </a:gdLst>
              <a:ahLst/>
              <a:cxnLst>
                <a:cxn ang="0">
                  <a:pos x="connsiteX0" y="connsiteY0"/>
                </a:cxn>
                <a:cxn ang="0">
                  <a:pos x="connsiteX1" y="connsiteY1"/>
                </a:cxn>
              </a:cxnLst>
              <a:rect l="l" t="t" r="r" b="b"/>
              <a:pathLst>
                <a:path w="1403350">
                  <a:moveTo>
                    <a:pt x="1403350" y="0"/>
                  </a:moveTo>
                  <a:lnTo>
                    <a:pt x="0" y="0"/>
                  </a:lnTo>
                </a:path>
              </a:pathLst>
            </a:custGeom>
            <a:ln w="76200" cap="rnd">
              <a:solidFill>
                <a:srgbClr val="C00000"/>
              </a:solidFill>
              <a:headEnd type="none"/>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grpSp>
      <p:grpSp>
        <p:nvGrpSpPr>
          <p:cNvPr id="44" name="Group 43"/>
          <p:cNvGrpSpPr/>
          <p:nvPr/>
        </p:nvGrpSpPr>
        <p:grpSpPr>
          <a:xfrm>
            <a:off x="10538331" y="3063365"/>
            <a:ext cx="1206020" cy="785628"/>
            <a:chOff x="9726611" y="2667000"/>
            <a:chExt cx="1066800" cy="1066800"/>
          </a:xfrm>
        </p:grpSpPr>
        <p:sp>
          <p:nvSpPr>
            <p:cNvPr id="45" name="Oval 44"/>
            <p:cNvSpPr/>
            <p:nvPr/>
          </p:nvSpPr>
          <p:spPr>
            <a:xfrm>
              <a:off x="9726611" y="2667000"/>
              <a:ext cx="1066800" cy="1066800"/>
            </a:xfrm>
            <a:prstGeom prst="ellipse">
              <a:avLst/>
            </a:prstGeom>
            <a:solidFill>
              <a:schemeClr val="bg1"/>
            </a:soli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9828212" y="2768601"/>
              <a:ext cx="863598" cy="863598"/>
            </a:xfrm>
            <a:prstGeom prst="ellipse">
              <a:avLst/>
            </a:prstGeom>
            <a:gradFill flip="none" rotWithShape="1">
              <a:gsLst>
                <a:gs pos="60000">
                  <a:schemeClr val="bg1"/>
                </a:gs>
                <a:gs pos="0">
                  <a:schemeClr val="bg1">
                    <a:lumMod val="9200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TextBox 46"/>
          <p:cNvSpPr txBox="1"/>
          <p:nvPr/>
        </p:nvSpPr>
        <p:spPr>
          <a:xfrm>
            <a:off x="8354040" y="3379947"/>
            <a:ext cx="1254639" cy="338554"/>
          </a:xfrm>
          <a:prstGeom prst="rect">
            <a:avLst/>
          </a:prstGeom>
          <a:noFill/>
        </p:spPr>
        <p:txBody>
          <a:bodyPr wrap="none" rtlCol="0" anchor="ctr">
            <a:spAutoFit/>
          </a:bodyPr>
          <a:lstStyle/>
          <a:p>
            <a:pPr algn="ctr"/>
            <a:r>
              <a:rPr lang="en-US" sz="1600" b="1" dirty="0" smtClean="0">
                <a:solidFill>
                  <a:schemeClr val="tx1">
                    <a:lumMod val="75000"/>
                    <a:lumOff val="25000"/>
                  </a:schemeClr>
                </a:solidFill>
                <a:cs typeface="Arial" panose="020B0604020202020204" pitchFamily="34" charset="0"/>
              </a:rPr>
              <a:t>July -Sept 19</a:t>
            </a:r>
            <a:endParaRPr lang="en-US" sz="1600" b="1" dirty="0">
              <a:solidFill>
                <a:schemeClr val="tx1">
                  <a:lumMod val="75000"/>
                  <a:lumOff val="25000"/>
                </a:schemeClr>
              </a:solidFill>
              <a:cs typeface="Arial" panose="020B0604020202020204" pitchFamily="34" charset="0"/>
            </a:endParaRPr>
          </a:p>
        </p:txBody>
      </p:sp>
      <p:pic>
        <p:nvPicPr>
          <p:cNvPr id="48" name="Picture 2" descr="Image result for map pin vector"/>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42244" y="2740099"/>
            <a:ext cx="373366" cy="836275"/>
          </a:xfrm>
          <a:prstGeom prst="rect">
            <a:avLst/>
          </a:prstGeom>
          <a:noFill/>
          <a:extLst>
            <a:ext uri="{909E8E84-426E-40DD-AFC4-6F175D3DCCD1}">
              <a14:hiddenFill xmlns:a14="http://schemas.microsoft.com/office/drawing/2010/main">
                <a:solidFill>
                  <a:srgbClr val="FFFFFF"/>
                </a:solidFill>
              </a14:hiddenFill>
            </a:ext>
          </a:extLst>
        </p:spPr>
      </p:pic>
      <p:sp>
        <p:nvSpPr>
          <p:cNvPr id="49" name="TextBox 48"/>
          <p:cNvSpPr txBox="1"/>
          <p:nvPr/>
        </p:nvSpPr>
        <p:spPr>
          <a:xfrm>
            <a:off x="10538331" y="3259299"/>
            <a:ext cx="1131656" cy="338554"/>
          </a:xfrm>
          <a:prstGeom prst="rect">
            <a:avLst/>
          </a:prstGeom>
          <a:noFill/>
        </p:spPr>
        <p:txBody>
          <a:bodyPr wrap="none" rtlCol="0" anchor="ctr">
            <a:spAutoFit/>
          </a:bodyPr>
          <a:lstStyle/>
          <a:p>
            <a:pPr algn="ctr"/>
            <a:r>
              <a:rPr lang="en-US" sz="1600" b="1" dirty="0" smtClean="0">
                <a:solidFill>
                  <a:schemeClr val="tx1">
                    <a:lumMod val="75000"/>
                    <a:lumOff val="25000"/>
                  </a:schemeClr>
                </a:solidFill>
                <a:cs typeface="Arial" panose="020B0604020202020204" pitchFamily="34" charset="0"/>
              </a:rPr>
              <a:t>October 19</a:t>
            </a:r>
            <a:endParaRPr lang="en-US" sz="1600" b="1" dirty="0">
              <a:solidFill>
                <a:schemeClr val="tx1">
                  <a:lumMod val="75000"/>
                  <a:lumOff val="25000"/>
                </a:schemeClr>
              </a:solidFill>
              <a:cs typeface="Arial" panose="020B0604020202020204" pitchFamily="34" charset="0"/>
            </a:endParaRPr>
          </a:p>
        </p:txBody>
      </p:sp>
      <p:sp>
        <p:nvSpPr>
          <p:cNvPr id="50" name="TextBox 49"/>
          <p:cNvSpPr txBox="1"/>
          <p:nvPr/>
        </p:nvSpPr>
        <p:spPr>
          <a:xfrm>
            <a:off x="5501519" y="1690811"/>
            <a:ext cx="2231866" cy="1049288"/>
          </a:xfrm>
          <a:prstGeom prst="rect">
            <a:avLst/>
          </a:prstGeom>
          <a:noFill/>
        </p:spPr>
        <p:txBody>
          <a:bodyPr wrap="square" rtlCol="0" anchor="ctr">
            <a:noAutofit/>
          </a:bodyPr>
          <a:lstStyle/>
          <a:p>
            <a:pPr algn="ctr"/>
            <a:r>
              <a:rPr lang="en-GB" sz="1400" b="1" smtClean="0">
                <a:solidFill>
                  <a:srgbClr val="C00000"/>
                </a:solidFill>
                <a:latin typeface="Century Gothic" panose="020B0502020202020204" pitchFamily="34" charset="0"/>
              </a:rPr>
              <a:t>PRIORITISATION</a:t>
            </a:r>
            <a:endParaRPr lang="en-GB" sz="1400" b="1" dirty="0">
              <a:solidFill>
                <a:srgbClr val="C00000"/>
              </a:solidFill>
              <a:latin typeface="Century Gothic" panose="020B0502020202020204" pitchFamily="34" charset="0"/>
            </a:endParaRPr>
          </a:p>
        </p:txBody>
      </p:sp>
      <p:sp>
        <p:nvSpPr>
          <p:cNvPr id="51" name="TextBox 50"/>
          <p:cNvSpPr txBox="1"/>
          <p:nvPr/>
        </p:nvSpPr>
        <p:spPr>
          <a:xfrm>
            <a:off x="3005512" y="2437755"/>
            <a:ext cx="1246830" cy="276999"/>
          </a:xfrm>
          <a:prstGeom prst="rect">
            <a:avLst/>
          </a:prstGeom>
          <a:noFill/>
        </p:spPr>
        <p:txBody>
          <a:bodyPr wrap="square" rtlCol="0">
            <a:spAutoFit/>
          </a:bodyPr>
          <a:lstStyle/>
          <a:p>
            <a:pPr algn="ctr"/>
            <a:r>
              <a:rPr lang="en-GB" sz="1200" b="1" dirty="0" smtClean="0">
                <a:latin typeface="Century Gothic" panose="020B0502020202020204" pitchFamily="34" charset="0"/>
              </a:rPr>
              <a:t>We are here</a:t>
            </a:r>
            <a:endParaRPr lang="en-GB" sz="1200" b="1" dirty="0">
              <a:latin typeface="Century Gothic" panose="020B0502020202020204" pitchFamily="34" charset="0"/>
            </a:endParaRPr>
          </a:p>
        </p:txBody>
      </p:sp>
      <p:sp>
        <p:nvSpPr>
          <p:cNvPr id="52" name="Left-Right Arrow 51"/>
          <p:cNvSpPr/>
          <p:nvPr/>
        </p:nvSpPr>
        <p:spPr>
          <a:xfrm>
            <a:off x="1056825" y="5620492"/>
            <a:ext cx="10982579" cy="609104"/>
          </a:xfrm>
          <a:prstGeom prst="leftRight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300" b="1" dirty="0" smtClean="0">
                <a:solidFill>
                  <a:schemeClr val="tx1">
                    <a:lumMod val="75000"/>
                    <a:lumOff val="25000"/>
                  </a:schemeClr>
                </a:solidFill>
              </a:rPr>
              <a:t>Engagement and Communication </a:t>
            </a:r>
            <a:endParaRPr lang="en-GB" sz="2300" b="1" dirty="0">
              <a:solidFill>
                <a:schemeClr val="tx1">
                  <a:lumMod val="75000"/>
                  <a:lumOff val="25000"/>
                </a:schemeClr>
              </a:solidFill>
            </a:endParaRPr>
          </a:p>
        </p:txBody>
      </p:sp>
      <p:sp>
        <p:nvSpPr>
          <p:cNvPr id="53" name="Rounded Rectangle 52"/>
          <p:cNvSpPr/>
          <p:nvPr/>
        </p:nvSpPr>
        <p:spPr>
          <a:xfrm>
            <a:off x="1551051" y="6205584"/>
            <a:ext cx="3122838" cy="367756"/>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b="1" dirty="0">
                <a:solidFill>
                  <a:srgbClr val="C00000"/>
                </a:solidFill>
                <a:latin typeface="Century Gothic" panose="020B0502020202020204" pitchFamily="34" charset="0"/>
              </a:rPr>
              <a:t>STAGE 1 – EVIDENCE </a:t>
            </a:r>
            <a:r>
              <a:rPr lang="en-GB" sz="1100" b="1" dirty="0" smtClean="0">
                <a:solidFill>
                  <a:srgbClr val="C00000"/>
                </a:solidFill>
                <a:latin typeface="Century Gothic" panose="020B0502020202020204" pitchFamily="34" charset="0"/>
              </a:rPr>
              <a:t>COLLECTION</a:t>
            </a:r>
            <a:endParaRPr lang="en-GB" sz="1100" b="1" dirty="0">
              <a:solidFill>
                <a:srgbClr val="C00000"/>
              </a:solidFill>
              <a:latin typeface="Century Gothic" panose="020B0502020202020204" pitchFamily="34" charset="0"/>
            </a:endParaRPr>
          </a:p>
        </p:txBody>
      </p:sp>
      <p:sp>
        <p:nvSpPr>
          <p:cNvPr id="54" name="Rounded Rectangle 53"/>
          <p:cNvSpPr/>
          <p:nvPr/>
        </p:nvSpPr>
        <p:spPr>
          <a:xfrm>
            <a:off x="4746633" y="6205584"/>
            <a:ext cx="3405062" cy="367758"/>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b="1" dirty="0">
                <a:solidFill>
                  <a:srgbClr val="C00000"/>
                </a:solidFill>
                <a:latin typeface="Century Gothic" panose="020B0502020202020204" pitchFamily="34" charset="0"/>
              </a:rPr>
              <a:t>STAGE 2 – </a:t>
            </a:r>
            <a:r>
              <a:rPr lang="en-GB" sz="1100" b="1" dirty="0" smtClean="0">
                <a:solidFill>
                  <a:srgbClr val="C00000"/>
                </a:solidFill>
                <a:latin typeface="Century Gothic" panose="020B0502020202020204" pitchFamily="34" charset="0"/>
              </a:rPr>
              <a:t>PRIORITISATION</a:t>
            </a:r>
            <a:endParaRPr lang="en-GB" sz="1100" b="1" dirty="0">
              <a:solidFill>
                <a:srgbClr val="C00000"/>
              </a:solidFill>
              <a:latin typeface="Century Gothic" panose="020B0502020202020204" pitchFamily="34" charset="0"/>
            </a:endParaRPr>
          </a:p>
        </p:txBody>
      </p:sp>
      <p:sp>
        <p:nvSpPr>
          <p:cNvPr id="55" name="Rounded Rectangle 54"/>
          <p:cNvSpPr/>
          <p:nvPr/>
        </p:nvSpPr>
        <p:spPr>
          <a:xfrm>
            <a:off x="8220885" y="6193579"/>
            <a:ext cx="3432757" cy="379762"/>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1100" b="1" dirty="0">
                <a:solidFill>
                  <a:srgbClr val="C00000"/>
                </a:solidFill>
                <a:latin typeface="Century Gothic" panose="020B0502020202020204" pitchFamily="34" charset="0"/>
              </a:rPr>
              <a:t>STAGE 3 – </a:t>
            </a:r>
            <a:r>
              <a:rPr lang="en-GB" sz="1100" b="1" dirty="0" smtClean="0">
                <a:solidFill>
                  <a:srgbClr val="C00000"/>
                </a:solidFill>
                <a:latin typeface="Century Gothic" panose="020B0502020202020204" pitchFamily="34" charset="0"/>
              </a:rPr>
              <a:t>LIS TESTING, SIGN OFF &amp; PUBLICATION</a:t>
            </a:r>
            <a:endParaRPr lang="en-GB" sz="1100" b="1" dirty="0">
              <a:solidFill>
                <a:srgbClr val="C00000"/>
              </a:solidFill>
              <a:latin typeface="Century Gothic" panose="020B0502020202020204" pitchFamily="34" charset="0"/>
            </a:endParaRPr>
          </a:p>
        </p:txBody>
      </p:sp>
    </p:spTree>
    <p:extLst>
      <p:ext uri="{BB962C8B-B14F-4D97-AF65-F5344CB8AC3E}">
        <p14:creationId xmlns:p14="http://schemas.microsoft.com/office/powerpoint/2010/main" val="161443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fade">
                                      <p:cBhvr>
                                        <p:cTn id="10" dur="500"/>
                                        <p:tgtEl>
                                          <p:spTgt spid="38"/>
                                        </p:tgtEl>
                                      </p:cBhvr>
                                    </p:animEffect>
                                  </p:childTnLst>
                                </p:cTn>
                              </p:par>
                              <p:par>
                                <p:cTn id="11" presetID="10"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par>
                                <p:cTn id="24" presetID="10" presetClass="entr" presetSubtype="0"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
                                        <p:tgtEl>
                                          <p:spTgt spid="2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
                                        <p:tgtEl>
                                          <p:spTgt spid="39"/>
                                        </p:tgtEl>
                                      </p:cBhvr>
                                    </p:animEffec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fade">
                                      <p:cBhvr>
                                        <p:cTn id="36" dur="500"/>
                                        <p:tgtEl>
                                          <p:spTgt spid="3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par>
                                <p:cTn id="40" presetID="10" presetClass="entr" presetSubtype="0" fill="hold" nodeType="with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cTn>
                              </p:par>
                            </p:childTnLst>
                          </p:cTn>
                        </p:par>
                        <p:par>
                          <p:cTn id="43" fill="hold">
                            <p:stCondLst>
                              <p:cond delay="1500"/>
                            </p:stCondLst>
                            <p:childTnLst>
                              <p:par>
                                <p:cTn id="44" presetID="10" presetClass="entr" presetSubtype="0" fill="hold"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fade">
                                      <p:cBhvr>
                                        <p:cTn id="46" dur="500"/>
                                        <p:tgtEl>
                                          <p:spTgt spid="15"/>
                                        </p:tgtEl>
                                      </p:cBhvr>
                                    </p:animEffect>
                                  </p:childTnLst>
                                </p:cTn>
                              </p:par>
                              <p:par>
                                <p:cTn id="47" presetID="10" presetClass="entr" presetSubtype="0"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fade">
                                      <p:cBhvr>
                                        <p:cTn id="52" dur="500"/>
                                        <p:tgtEl>
                                          <p:spTgt spid="36"/>
                                        </p:tgtEl>
                                      </p:cBhvr>
                                    </p:animEffect>
                                  </p:childTnLst>
                                </p:cTn>
                              </p:par>
                            </p:childTnLst>
                          </p:cTn>
                        </p:par>
                        <p:par>
                          <p:cTn id="53" fill="hold">
                            <p:stCondLst>
                              <p:cond delay="2000"/>
                            </p:stCondLst>
                            <p:childTnLst>
                              <p:par>
                                <p:cTn id="54" presetID="10" presetClass="entr" presetSubtype="0" fill="hold" nodeType="after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500"/>
                                        <p:tgtEl>
                                          <p:spTgt spid="40"/>
                                        </p:tgtEl>
                                      </p:cBhvr>
                                    </p:animEffect>
                                  </p:childTnLst>
                                </p:cTn>
                              </p:par>
                              <p:par>
                                <p:cTn id="57" presetID="10" presetClass="entr" presetSubtype="0" fill="hold" nodeType="with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fade">
                                      <p:cBhvr>
                                        <p:cTn id="59" dur="500"/>
                                        <p:tgtEl>
                                          <p:spTgt spid="4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500"/>
                                        <p:tgtEl>
                                          <p:spTgt spid="4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animEffect transition="in" filter="fade">
                                      <p:cBhvr>
                                        <p:cTn id="65" dur="500"/>
                                        <p:tgtEl>
                                          <p:spTgt spid="49"/>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0"/>
                                        </p:tgtEl>
                                        <p:attrNameLst>
                                          <p:attrName>style.visibility</p:attrName>
                                        </p:attrNameLst>
                                      </p:cBhvr>
                                      <p:to>
                                        <p:strVal val="visible"/>
                                      </p:to>
                                    </p:set>
                                    <p:animEffect transition="in" filter="fade">
                                      <p:cBhvr>
                                        <p:cTn id="68" dur="500"/>
                                        <p:tgtEl>
                                          <p:spTgt spid="50"/>
                                        </p:tgtEl>
                                      </p:cBhvr>
                                    </p:animEffect>
                                  </p:childTnLst>
                                </p:cTn>
                              </p:par>
                              <p:par>
                                <p:cTn id="69" presetID="2" presetClass="entr" presetSubtype="2" fill="hold" grpId="0" nodeType="with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additive="base">
                                        <p:cTn id="71" dur="500" fill="hold"/>
                                        <p:tgtEl>
                                          <p:spTgt spid="53"/>
                                        </p:tgtEl>
                                        <p:attrNameLst>
                                          <p:attrName>ppt_x</p:attrName>
                                        </p:attrNameLst>
                                      </p:cBhvr>
                                      <p:tavLst>
                                        <p:tav tm="0">
                                          <p:val>
                                            <p:strVal val="1+#ppt_w/2"/>
                                          </p:val>
                                        </p:tav>
                                        <p:tav tm="100000">
                                          <p:val>
                                            <p:strVal val="#ppt_x"/>
                                          </p:val>
                                        </p:tav>
                                      </p:tavLst>
                                    </p:anim>
                                    <p:anim calcmode="lin" valueType="num">
                                      <p:cBhvr additive="base">
                                        <p:cTn id="72" dur="500" fill="hold"/>
                                        <p:tgtEl>
                                          <p:spTgt spid="53"/>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54"/>
                                        </p:tgtEl>
                                        <p:attrNameLst>
                                          <p:attrName>style.visibility</p:attrName>
                                        </p:attrNameLst>
                                      </p:cBhvr>
                                      <p:to>
                                        <p:strVal val="visible"/>
                                      </p:to>
                                    </p:set>
                                    <p:anim calcmode="lin" valueType="num">
                                      <p:cBhvr additive="base">
                                        <p:cTn id="75" dur="500" fill="hold"/>
                                        <p:tgtEl>
                                          <p:spTgt spid="54"/>
                                        </p:tgtEl>
                                        <p:attrNameLst>
                                          <p:attrName>ppt_x</p:attrName>
                                        </p:attrNameLst>
                                      </p:cBhvr>
                                      <p:tavLst>
                                        <p:tav tm="0">
                                          <p:val>
                                            <p:strVal val="1+#ppt_w/2"/>
                                          </p:val>
                                        </p:tav>
                                        <p:tav tm="100000">
                                          <p:val>
                                            <p:strVal val="#ppt_x"/>
                                          </p:val>
                                        </p:tav>
                                      </p:tavLst>
                                    </p:anim>
                                    <p:anim calcmode="lin" valueType="num">
                                      <p:cBhvr additive="base">
                                        <p:cTn id="76" dur="500" fill="hold"/>
                                        <p:tgtEl>
                                          <p:spTgt spid="54"/>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 calcmode="lin" valueType="num">
                                      <p:cBhvr additive="base">
                                        <p:cTn id="79" dur="500" fill="hold"/>
                                        <p:tgtEl>
                                          <p:spTgt spid="55"/>
                                        </p:tgtEl>
                                        <p:attrNameLst>
                                          <p:attrName>ppt_x</p:attrName>
                                        </p:attrNameLst>
                                      </p:cBhvr>
                                      <p:tavLst>
                                        <p:tav tm="0">
                                          <p:val>
                                            <p:strVal val="1+#ppt_w/2"/>
                                          </p:val>
                                        </p:tav>
                                        <p:tav tm="100000">
                                          <p:val>
                                            <p:strVal val="#ppt_x"/>
                                          </p:val>
                                        </p:tav>
                                      </p:tavLst>
                                    </p:anim>
                                    <p:anim calcmode="lin" valueType="num">
                                      <p:cBhvr additive="base">
                                        <p:cTn id="80" dur="500" fill="hold"/>
                                        <p:tgtEl>
                                          <p:spTgt spid="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bldP spid="34" grpId="0"/>
      <p:bldP spid="35" grpId="0"/>
      <p:bldP spid="36" grpId="0"/>
      <p:bldP spid="38" grpId="0"/>
      <p:bldP spid="39" grpId="0"/>
      <p:bldP spid="47" grpId="0"/>
      <p:bldP spid="49" grpId="0"/>
      <p:bldP spid="50" grpId="0"/>
      <p:bldP spid="53" grpId="0" animBg="1"/>
      <p:bldP spid="54" grpId="0" animBg="1"/>
      <p:bldP spid="5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2494012" y="476672"/>
            <a:ext cx="7700140" cy="6262316"/>
          </a:xfrm>
          <a:prstGeom prst="rect">
            <a:avLst/>
          </a:prstGeom>
        </p:spPr>
      </p:pic>
      <p:sp>
        <p:nvSpPr>
          <p:cNvPr id="3" name="TextBox 2"/>
          <p:cNvSpPr txBox="1"/>
          <p:nvPr/>
        </p:nvSpPr>
        <p:spPr>
          <a:xfrm>
            <a:off x="2205980" y="4797150"/>
            <a:ext cx="7920880" cy="1138773"/>
          </a:xfrm>
          <a:prstGeom prst="rect">
            <a:avLst/>
          </a:prstGeom>
          <a:noFill/>
        </p:spPr>
        <p:txBody>
          <a:bodyPr wrap="square" rtlCol="0">
            <a:spAutoFit/>
          </a:bodyPr>
          <a:lstStyle/>
          <a:p>
            <a:pPr algn="ctr"/>
            <a:r>
              <a:rPr lang="en-GB" b="1" dirty="0" smtClean="0">
                <a:solidFill>
                  <a:srgbClr val="C00000"/>
                </a:solidFill>
              </a:rPr>
              <a:t>FIND OUT MORE ON OUR WEBSITE:</a:t>
            </a:r>
          </a:p>
          <a:p>
            <a:pPr algn="ctr"/>
            <a:r>
              <a:rPr lang="en-GB" sz="2000" b="1" dirty="0" smtClean="0">
                <a:solidFill>
                  <a:srgbClr val="C00000"/>
                </a:solidFill>
              </a:rPr>
              <a:t>http</a:t>
            </a:r>
            <a:r>
              <a:rPr lang="en-GB" sz="2000" b="1" dirty="0">
                <a:solidFill>
                  <a:srgbClr val="C00000"/>
                </a:solidFill>
              </a:rPr>
              <a:t>://dorsetlep.co.uk/strategy/local-industrial-strategy/ </a:t>
            </a:r>
            <a:endParaRPr lang="en-GB" sz="2000" b="1" dirty="0" smtClean="0">
              <a:solidFill>
                <a:srgbClr val="C00000"/>
              </a:solidFill>
            </a:endParaRPr>
          </a:p>
          <a:p>
            <a:endParaRPr lang="en-GB" dirty="0"/>
          </a:p>
        </p:txBody>
      </p:sp>
      <p:sp>
        <p:nvSpPr>
          <p:cNvPr id="4" name="Rounded Rectangle 3"/>
          <p:cNvSpPr/>
          <p:nvPr/>
        </p:nvSpPr>
        <p:spPr>
          <a:xfrm>
            <a:off x="2870270" y="265171"/>
            <a:ext cx="7494364" cy="802373"/>
          </a:xfrm>
          <a:prstGeom prst="roundRect">
            <a:avLst/>
          </a:prstGeom>
          <a:solidFill>
            <a:schemeClr val="tx1">
              <a:lumMod val="65000"/>
              <a:lumOff val="3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C000"/>
                </a:solidFill>
                <a:latin typeface="Century Gothic" panose="020B0502020202020204" pitchFamily="34" charset="0"/>
              </a:rPr>
              <a:t>HELP </a:t>
            </a:r>
            <a:r>
              <a:rPr lang="en-GB" b="1" dirty="0">
                <a:solidFill>
                  <a:srgbClr val="FFC000"/>
                </a:solidFill>
                <a:latin typeface="Century Gothic" panose="020B0502020202020204" pitchFamily="34" charset="0"/>
              </a:rPr>
              <a:t>US SHAPE OUR LOCAL INDUSTRIAL STRATEGY</a:t>
            </a:r>
          </a:p>
        </p:txBody>
      </p:sp>
      <p:sp>
        <p:nvSpPr>
          <p:cNvPr id="6" name="Rounded Rectangle 5"/>
          <p:cNvSpPr/>
          <p:nvPr/>
        </p:nvSpPr>
        <p:spPr>
          <a:xfrm>
            <a:off x="1206218" y="2058080"/>
            <a:ext cx="2943977" cy="1190972"/>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marL="228600" indent="-228600" algn="ctr">
              <a:buAutoNum type="arabicParenR"/>
            </a:pPr>
            <a:r>
              <a:rPr lang="en-GB" sz="1400" b="1" dirty="0" smtClean="0">
                <a:solidFill>
                  <a:srgbClr val="C00000"/>
                </a:solidFill>
                <a:latin typeface="Century Gothic" panose="020B0502020202020204" pitchFamily="34" charset="0"/>
              </a:rPr>
              <a:t>CALL FOR EVIDENCE</a:t>
            </a:r>
          </a:p>
          <a:p>
            <a:pPr marL="228600" indent="-228600" algn="ctr">
              <a:buAutoNum type="arabicParenR"/>
            </a:pPr>
            <a:endParaRPr lang="en-GB" sz="500" b="1" dirty="0" smtClean="0">
              <a:solidFill>
                <a:srgbClr val="C00000"/>
              </a:solidFill>
              <a:latin typeface="Century Gothic" panose="020B0502020202020204" pitchFamily="34" charset="0"/>
            </a:endParaRPr>
          </a:p>
          <a:p>
            <a:r>
              <a:rPr lang="en-GB" sz="1400" dirty="0" smtClean="0"/>
              <a:t>Submit your data </a:t>
            </a:r>
            <a:r>
              <a:rPr lang="en-GB" sz="1400" dirty="0"/>
              <a:t>sets, research </a:t>
            </a:r>
            <a:r>
              <a:rPr lang="en-GB" sz="1400" dirty="0" smtClean="0"/>
              <a:t>papers or </a:t>
            </a:r>
            <a:r>
              <a:rPr lang="en-GB" sz="1400" dirty="0"/>
              <a:t>strategies </a:t>
            </a:r>
            <a:r>
              <a:rPr lang="en-GB" sz="1400" dirty="0" smtClean="0"/>
              <a:t>to inform the Local Industrial Strategy.</a:t>
            </a:r>
            <a:r>
              <a:rPr lang="en-GB" sz="1400" dirty="0"/>
              <a:t> </a:t>
            </a:r>
            <a:endParaRPr lang="en-GB" sz="1400" dirty="0" smtClean="0"/>
          </a:p>
          <a:p>
            <a:endParaRPr lang="en-GB" sz="1400" dirty="0" smtClean="0"/>
          </a:p>
        </p:txBody>
      </p:sp>
      <p:sp>
        <p:nvSpPr>
          <p:cNvPr id="7" name="Rounded Rectangle 6"/>
          <p:cNvSpPr/>
          <p:nvPr/>
        </p:nvSpPr>
        <p:spPr>
          <a:xfrm>
            <a:off x="4831914" y="3031766"/>
            <a:ext cx="3024336" cy="1152128"/>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algn="ctr"/>
            <a:r>
              <a:rPr lang="en-GB" sz="1400" b="1" dirty="0">
                <a:solidFill>
                  <a:srgbClr val="C00000"/>
                </a:solidFill>
                <a:latin typeface="Century Gothic" panose="020B0502020202020204" pitchFamily="34" charset="0"/>
              </a:rPr>
              <a:t>2) CONSULTATION EVENTS </a:t>
            </a:r>
          </a:p>
          <a:p>
            <a:endParaRPr lang="en-GB" sz="500" b="1" dirty="0"/>
          </a:p>
          <a:p>
            <a:r>
              <a:rPr lang="en-GB" sz="1400" dirty="0" smtClean="0"/>
              <a:t>Share you knowledge by attending one of our upcoming consultation events. </a:t>
            </a:r>
          </a:p>
        </p:txBody>
      </p:sp>
      <p:sp>
        <p:nvSpPr>
          <p:cNvPr id="8" name="Rounded Rectangle 7"/>
          <p:cNvSpPr/>
          <p:nvPr/>
        </p:nvSpPr>
        <p:spPr>
          <a:xfrm>
            <a:off x="8254652" y="2058079"/>
            <a:ext cx="3024336" cy="1190973"/>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t"/>
          <a:lstStyle/>
          <a:p>
            <a:pPr algn="ctr"/>
            <a:r>
              <a:rPr lang="en-GB" sz="1400" b="1" dirty="0">
                <a:solidFill>
                  <a:srgbClr val="C00000"/>
                </a:solidFill>
                <a:latin typeface="Century Gothic" panose="020B0502020202020204" pitchFamily="34" charset="0"/>
              </a:rPr>
              <a:t>3) ONLINE </a:t>
            </a:r>
            <a:r>
              <a:rPr lang="en-GB" sz="1400" b="1" dirty="0" smtClean="0">
                <a:solidFill>
                  <a:srgbClr val="C00000"/>
                </a:solidFill>
                <a:latin typeface="Century Gothic" panose="020B0502020202020204" pitchFamily="34" charset="0"/>
              </a:rPr>
              <a:t>SURVEYS</a:t>
            </a:r>
          </a:p>
          <a:p>
            <a:pPr algn="ctr"/>
            <a:endParaRPr lang="en-GB" sz="800" b="1" dirty="0" smtClean="0">
              <a:solidFill>
                <a:srgbClr val="C00000"/>
              </a:solidFill>
              <a:latin typeface="Century Gothic" panose="020B0502020202020204" pitchFamily="34" charset="0"/>
            </a:endParaRPr>
          </a:p>
          <a:p>
            <a:r>
              <a:rPr lang="en-GB" sz="1400" dirty="0" smtClean="0"/>
              <a:t>Send us your thoughts through our upcoming  online surveys and questionnaires. </a:t>
            </a:r>
            <a:endParaRPr lang="en-GB" sz="1400" dirty="0"/>
          </a:p>
        </p:txBody>
      </p:sp>
      <p:sp>
        <p:nvSpPr>
          <p:cNvPr id="9" name="TextBox 8"/>
          <p:cNvSpPr txBox="1"/>
          <p:nvPr/>
        </p:nvSpPr>
        <p:spPr>
          <a:xfrm>
            <a:off x="4781248" y="1374029"/>
            <a:ext cx="3672408" cy="892552"/>
          </a:xfrm>
          <a:prstGeom prst="rect">
            <a:avLst/>
          </a:prstGeom>
          <a:noFill/>
        </p:spPr>
        <p:txBody>
          <a:bodyPr wrap="square" rtlCol="0">
            <a:spAutoFit/>
          </a:bodyPr>
          <a:lstStyle/>
          <a:p>
            <a:r>
              <a:rPr lang="en-GB" sz="2800" b="1" dirty="0" smtClean="0">
                <a:solidFill>
                  <a:srgbClr val="C00000"/>
                </a:solidFill>
              </a:rPr>
              <a:t>3 ways to get involved </a:t>
            </a:r>
          </a:p>
          <a:p>
            <a:endParaRPr lang="en-GB" dirty="0"/>
          </a:p>
        </p:txBody>
      </p:sp>
    </p:spTree>
    <p:extLst>
      <p:ext uri="{BB962C8B-B14F-4D97-AF65-F5344CB8AC3E}">
        <p14:creationId xmlns:p14="http://schemas.microsoft.com/office/powerpoint/2010/main" val="150213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14BAB9C8162847954EDF4C32F7AC43" ma:contentTypeVersion="13" ma:contentTypeDescription="Create a new document." ma:contentTypeScope="" ma:versionID="9f790dfa59152c5731736a979e691415">
  <xsd:schema xmlns:xsd="http://www.w3.org/2001/XMLSchema" xmlns:xs="http://www.w3.org/2001/XMLSchema" xmlns:p="http://schemas.microsoft.com/office/2006/metadata/properties" xmlns:ns1="http://schemas.microsoft.com/sharepoint/v3" xmlns:ns2="8be2cda6-19fe-4a56-ad3e-c24f4c8ff3d1" xmlns:ns3="277c3448-cc06-471e-8ceb-0bdb564b6f01" targetNamespace="http://schemas.microsoft.com/office/2006/metadata/properties" ma:root="true" ma:fieldsID="b3d8a7d12b7c9b6bb222005fe0a9d6a8" ns1:_="" ns2:_="" ns3:_="">
    <xsd:import namespace="http://schemas.microsoft.com/sharepoint/v3"/>
    <xsd:import namespace="8be2cda6-19fe-4a56-ad3e-c24f4c8ff3d1"/>
    <xsd:import namespace="277c3448-cc06-471e-8ceb-0bdb564b6f01"/>
    <xsd:element name="properties">
      <xsd:complexType>
        <xsd:sequence>
          <xsd:element name="documentManagement">
            <xsd:complexType>
              <xsd:all>
                <xsd:element ref="ns2:MediaServiceMetadata" minOccurs="0"/>
                <xsd:element ref="ns2:MediaServiceFastMetadata" minOccurs="0"/>
                <xsd:element ref="ns1:_dlc_Exempt" minOccurs="0"/>
                <xsd:element ref="ns2:DLCPolicyLabelValue" minOccurs="0"/>
                <xsd:element ref="ns2:DLCPolicyLabelClientValue" minOccurs="0"/>
                <xsd:element ref="ns2:DLCPolicyLabelLock" minOccurs="0"/>
                <xsd:element ref="ns3:SharedWithUsers" minOccurs="0"/>
                <xsd:element ref="ns3:SharedWithDetails" minOccurs="0"/>
                <xsd:element ref="ns2:MediaServiceAutoTags"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0"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be2cda6-19fe-4a56-ad3e-c24f4c8ff3d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DLCPolicyLabelValue" ma:index="11"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12"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13" nillable="true" ma:displayName="Label Locked" ma:description="Indicates whether the label should be updated when item properties are modified." ma:hidden="true" ma:internalName="DLCPolicyLabelLock" ma:readOnly="fals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7c3448-cc06-471e-8ceb-0bdb564b6f0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p:Policy xmlns:p="office.server.policy" id="" local="true">
  <p:Name>Document</p:Name>
  <p:Description/>
  <p:Statement/>
  <p:PolicyItems>
    <p:PolicyItem featureId="Microsoft.Office.RecordsManagement.PolicyFeatures.PolicyLabel" staticId="0x0101009714BAB9C8162847954EDF4C32F7AC43|801092262" UniqueId="0cdf3eaf-eba8-4d8f-8f65-abcd873811dc">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_UIVersionString</segment>
        </label>
      </p:CustomData>
    </p:PolicyItem>
  </p:PolicyItems>
</p:Policy>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DLCPolicyLabelValue xmlns="8be2cda6-19fe-4a56-ad3e-c24f4c8ff3d1">0.1</DLCPolicyLabelValue>
    <DLCPolicyLabelClientValue xmlns="8be2cda6-19fe-4a56-ad3e-c24f4c8ff3d1" xsi:nil="true"/>
    <DLCPolicyLabelLock xmlns="8be2cda6-19fe-4a56-ad3e-c24f4c8ff3d1" xsi:nil="true"/>
  </documentManagement>
</p:properties>
</file>

<file path=customXml/itemProps1.xml><?xml version="1.0" encoding="utf-8"?>
<ds:datastoreItem xmlns:ds="http://schemas.openxmlformats.org/officeDocument/2006/customXml" ds:itemID="{060D5409-0661-466F-BEDD-2E8323C35CCC}"/>
</file>

<file path=customXml/itemProps2.xml><?xml version="1.0" encoding="utf-8"?>
<ds:datastoreItem xmlns:ds="http://schemas.openxmlformats.org/officeDocument/2006/customXml" ds:itemID="{B4F439FC-0017-402E-B816-98A56A6CB8CF}"/>
</file>

<file path=customXml/itemProps3.xml><?xml version="1.0" encoding="utf-8"?>
<ds:datastoreItem xmlns:ds="http://schemas.openxmlformats.org/officeDocument/2006/customXml" ds:itemID="{81B7951E-FA56-4D13-B401-85F16F2758E1}"/>
</file>

<file path=customXml/itemProps4.xml><?xml version="1.0" encoding="utf-8"?>
<ds:datastoreItem xmlns:ds="http://schemas.openxmlformats.org/officeDocument/2006/customXml" ds:itemID="{B5D03502-AEEA-4B91-AB88-2DB52FEAC2BA}"/>
</file>

<file path=docProps/app.xml><?xml version="1.0" encoding="utf-8"?>
<Properties xmlns="http://schemas.openxmlformats.org/officeDocument/2006/extended-properties" xmlns:vt="http://schemas.openxmlformats.org/officeDocument/2006/docPropsVTypes">
  <Template/>
  <TotalTime>7269</TotalTime>
  <Words>806</Words>
  <Application>Microsoft Office PowerPoint</Application>
  <PresentationFormat>Custom</PresentationFormat>
  <Paragraphs>170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5Yr Basic Timeline Design for PowerPoint</dc:title>
  <dc:creator>Julian</dc:creator>
  <cp:lastModifiedBy>Windows User</cp:lastModifiedBy>
  <cp:revision>130</cp:revision>
  <dcterms:created xsi:type="dcterms:W3CDTF">2013-09-12T13:05:01Z</dcterms:created>
  <dcterms:modified xsi:type="dcterms:W3CDTF">2019-02-25T14:57:08Z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0x0101009714BAB9C8162847954EDF4C32F7AC43</vt:lpwstr>
  </property>
</Properties>
</file>